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39" r:id="rId4"/>
  </p:sldMasterIdLst>
  <p:notesMasterIdLst>
    <p:notesMasterId r:id="rId26"/>
  </p:notesMasterIdLst>
  <p:handoutMasterIdLst>
    <p:handoutMasterId r:id="rId27"/>
  </p:handoutMasterIdLst>
  <p:sldIdLst>
    <p:sldId id="486" r:id="rId5"/>
    <p:sldId id="519" r:id="rId6"/>
    <p:sldId id="517" r:id="rId7"/>
    <p:sldId id="512" r:id="rId8"/>
    <p:sldId id="508" r:id="rId9"/>
    <p:sldId id="527" r:id="rId10"/>
    <p:sldId id="551" r:id="rId11"/>
    <p:sldId id="507" r:id="rId12"/>
    <p:sldId id="515" r:id="rId13"/>
    <p:sldId id="521" r:id="rId14"/>
    <p:sldId id="509" r:id="rId15"/>
    <p:sldId id="491" r:id="rId16"/>
    <p:sldId id="490" r:id="rId17"/>
    <p:sldId id="531" r:id="rId18"/>
    <p:sldId id="543" r:id="rId19"/>
    <p:sldId id="544" r:id="rId20"/>
    <p:sldId id="545" r:id="rId21"/>
    <p:sldId id="533" r:id="rId22"/>
    <p:sldId id="539" r:id="rId23"/>
    <p:sldId id="534" r:id="rId24"/>
    <p:sldId id="530" r:id="rId25"/>
  </p:sldIdLst>
  <p:sldSz cx="9144000" cy="6858000" type="screen4x3"/>
  <p:notesSz cx="9928225" cy="1430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4504">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FF00"/>
    <a:srgbClr val="0000FF"/>
    <a:srgbClr val="FF0000"/>
    <a:srgbClr val="3399FF"/>
    <a:srgbClr val="E92727"/>
    <a:srgbClr val="3A1621"/>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סגנון ערכת נושא 2 - הדגשה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סגנון ביניים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סגנון ביניים 4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סגנון ביניים 4 - הדגשה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4" autoAdjust="0"/>
    <p:restoredTop sz="95503" autoAdjust="0"/>
  </p:normalViewPr>
  <p:slideViewPr>
    <p:cSldViewPr>
      <p:cViewPr>
        <p:scale>
          <a:sx n="100" d="100"/>
          <a:sy n="100" d="100"/>
        </p:scale>
        <p:origin x="139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3" d="100"/>
          <a:sy n="63" d="100"/>
        </p:scale>
        <p:origin x="-2958" y="-108"/>
      </p:cViewPr>
      <p:guideLst>
        <p:guide orient="horz" pos="4504"/>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27231" y="0"/>
            <a:ext cx="4300994" cy="717584"/>
          </a:xfrm>
          <a:prstGeom prst="rect">
            <a:avLst/>
          </a:prstGeom>
        </p:spPr>
        <p:txBody>
          <a:bodyPr vert="horz" lIns="134158" tIns="67079" rIns="134158" bIns="67079" rtlCol="1"/>
          <a:lstStyle>
            <a:lvl1pPr algn="r">
              <a:defRPr sz="1700"/>
            </a:lvl1pPr>
          </a:lstStyle>
          <a:p>
            <a:pPr>
              <a:defRPr/>
            </a:pPr>
            <a:endParaRPr lang="he-IL"/>
          </a:p>
        </p:txBody>
      </p:sp>
      <p:sp>
        <p:nvSpPr>
          <p:cNvPr id="3" name="Date Placeholder 2"/>
          <p:cNvSpPr>
            <a:spLocks noGrp="1"/>
          </p:cNvSpPr>
          <p:nvPr>
            <p:ph type="dt" sz="quarter" idx="1"/>
          </p:nvPr>
        </p:nvSpPr>
        <p:spPr>
          <a:xfrm>
            <a:off x="2319" y="0"/>
            <a:ext cx="4300994" cy="717584"/>
          </a:xfrm>
          <a:prstGeom prst="rect">
            <a:avLst/>
          </a:prstGeom>
        </p:spPr>
        <p:txBody>
          <a:bodyPr vert="horz" lIns="134158" tIns="67079" rIns="134158" bIns="67079" rtlCol="1"/>
          <a:lstStyle>
            <a:lvl1pPr algn="l">
              <a:defRPr sz="1700"/>
            </a:lvl1pPr>
          </a:lstStyle>
          <a:p>
            <a:pPr>
              <a:defRPr/>
            </a:pPr>
            <a:fld id="{1B6B3BCF-A000-4FF7-B024-C30AFDB98DD3}" type="datetimeFigureOut">
              <a:rPr lang="he-IL"/>
              <a:pPr>
                <a:defRPr/>
              </a:pPr>
              <a:t>כ"ב/טבת/תשפ"ג</a:t>
            </a:fld>
            <a:endParaRPr lang="he-IL"/>
          </a:p>
        </p:txBody>
      </p:sp>
      <p:sp>
        <p:nvSpPr>
          <p:cNvPr id="4" name="Footer Placeholder 3"/>
          <p:cNvSpPr>
            <a:spLocks noGrp="1"/>
          </p:cNvSpPr>
          <p:nvPr>
            <p:ph type="ftr" sz="quarter" idx="2"/>
          </p:nvPr>
        </p:nvSpPr>
        <p:spPr>
          <a:xfrm>
            <a:off x="5627231" y="13583490"/>
            <a:ext cx="4300994" cy="717584"/>
          </a:xfrm>
          <a:prstGeom prst="rect">
            <a:avLst/>
          </a:prstGeom>
        </p:spPr>
        <p:txBody>
          <a:bodyPr vert="horz" lIns="134158" tIns="67079" rIns="134158" bIns="67079" rtlCol="1" anchor="b"/>
          <a:lstStyle>
            <a:lvl1pPr algn="r">
              <a:defRPr sz="1700"/>
            </a:lvl1pPr>
          </a:lstStyle>
          <a:p>
            <a:pPr>
              <a:defRPr/>
            </a:pPr>
            <a:endParaRPr lang="he-IL"/>
          </a:p>
        </p:txBody>
      </p:sp>
      <p:sp>
        <p:nvSpPr>
          <p:cNvPr id="5" name="Slide Number Placeholder 4"/>
          <p:cNvSpPr>
            <a:spLocks noGrp="1"/>
          </p:cNvSpPr>
          <p:nvPr>
            <p:ph type="sldNum" sz="quarter" idx="3"/>
          </p:nvPr>
        </p:nvSpPr>
        <p:spPr>
          <a:xfrm>
            <a:off x="2319" y="13583490"/>
            <a:ext cx="4300994" cy="717584"/>
          </a:xfrm>
          <a:prstGeom prst="rect">
            <a:avLst/>
          </a:prstGeom>
        </p:spPr>
        <p:txBody>
          <a:bodyPr vert="horz" lIns="134158" tIns="67079" rIns="134158" bIns="67079" rtlCol="1" anchor="b"/>
          <a:lstStyle>
            <a:lvl1pPr algn="l">
              <a:defRPr sz="1700"/>
            </a:lvl1pPr>
          </a:lstStyle>
          <a:p>
            <a:pPr>
              <a:defRPr/>
            </a:pPr>
            <a:fld id="{072A3943-7614-4DC9-999A-4B1676E4D6C0}" type="slidenum">
              <a:rPr lang="he-IL"/>
              <a:pPr>
                <a:defRPr/>
              </a:pPr>
              <a:t>‹#›</a:t>
            </a:fld>
            <a:endParaRPr lang="he-IL"/>
          </a:p>
        </p:txBody>
      </p:sp>
    </p:spTree>
    <p:extLst>
      <p:ext uri="{BB962C8B-B14F-4D97-AF65-F5344CB8AC3E}">
        <p14:creationId xmlns:p14="http://schemas.microsoft.com/office/powerpoint/2010/main" val="1859262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624912" y="0"/>
            <a:ext cx="4303313" cy="717584"/>
          </a:xfrm>
          <a:prstGeom prst="rect">
            <a:avLst/>
          </a:prstGeom>
          <a:noFill/>
          <a:ln w="9525">
            <a:noFill/>
            <a:miter lim="800000"/>
            <a:headEnd/>
            <a:tailEnd/>
          </a:ln>
          <a:effectLst/>
        </p:spPr>
        <p:txBody>
          <a:bodyPr vert="horz" wrap="square" lIns="132965" tIns="66482" rIns="132965" bIns="66482" numCol="1" anchor="t" anchorCtr="0" compatLnSpc="1">
            <a:prstTxWarp prst="textNoShape">
              <a:avLst/>
            </a:prstTxWarp>
          </a:bodyPr>
          <a:lstStyle>
            <a:lvl1pPr>
              <a:defRPr sz="1700"/>
            </a:lvl1pPr>
          </a:lstStyle>
          <a:p>
            <a:pPr>
              <a:defRPr/>
            </a:pPr>
            <a:endParaRPr lang="en-US"/>
          </a:p>
        </p:txBody>
      </p:sp>
      <p:sp>
        <p:nvSpPr>
          <p:cNvPr id="4099" name="Rectangle 3"/>
          <p:cNvSpPr>
            <a:spLocks noGrp="1" noChangeArrowheads="1"/>
          </p:cNvSpPr>
          <p:nvPr>
            <p:ph type="dt" idx="1"/>
          </p:nvPr>
        </p:nvSpPr>
        <p:spPr bwMode="auto">
          <a:xfrm>
            <a:off x="2319" y="0"/>
            <a:ext cx="4300994" cy="717584"/>
          </a:xfrm>
          <a:prstGeom prst="rect">
            <a:avLst/>
          </a:prstGeom>
          <a:noFill/>
          <a:ln w="9525">
            <a:noFill/>
            <a:miter lim="800000"/>
            <a:headEnd/>
            <a:tailEnd/>
          </a:ln>
          <a:effectLst/>
        </p:spPr>
        <p:txBody>
          <a:bodyPr vert="horz" wrap="square" lIns="132965" tIns="66482" rIns="132965" bIns="66482" numCol="1" anchor="t" anchorCtr="0" compatLnSpc="1">
            <a:prstTxWarp prst="textNoShape">
              <a:avLst/>
            </a:prstTxWarp>
          </a:bodyPr>
          <a:lstStyle>
            <a:lvl1pPr algn="l">
              <a:defRPr sz="17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389063" y="1074738"/>
            <a:ext cx="7153275" cy="5365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94678" y="6794046"/>
            <a:ext cx="7938870" cy="6435253"/>
          </a:xfrm>
          <a:prstGeom prst="rect">
            <a:avLst/>
          </a:prstGeom>
          <a:noFill/>
          <a:ln w="9525">
            <a:noFill/>
            <a:miter lim="800000"/>
            <a:headEnd/>
            <a:tailEnd/>
          </a:ln>
          <a:effectLst/>
        </p:spPr>
        <p:txBody>
          <a:bodyPr vert="horz" wrap="square" lIns="132965" tIns="66482" rIns="132965" bIns="66482" numCol="1" anchor="t" anchorCtr="0" compatLnSpc="1">
            <a:prstTxWarp prst="textNoShape">
              <a:avLst/>
            </a:prstTxWarp>
          </a:bodyPr>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p>
        </p:txBody>
      </p:sp>
      <p:sp>
        <p:nvSpPr>
          <p:cNvPr id="4102" name="Rectangle 6"/>
          <p:cNvSpPr>
            <a:spLocks noGrp="1" noChangeArrowheads="1"/>
          </p:cNvSpPr>
          <p:nvPr>
            <p:ph type="ftr" sz="quarter" idx="4"/>
          </p:nvPr>
        </p:nvSpPr>
        <p:spPr bwMode="auto">
          <a:xfrm>
            <a:off x="5624912" y="13583490"/>
            <a:ext cx="4303313" cy="717584"/>
          </a:xfrm>
          <a:prstGeom prst="rect">
            <a:avLst/>
          </a:prstGeom>
          <a:noFill/>
          <a:ln w="9525">
            <a:noFill/>
            <a:miter lim="800000"/>
            <a:headEnd/>
            <a:tailEnd/>
          </a:ln>
          <a:effectLst/>
        </p:spPr>
        <p:txBody>
          <a:bodyPr vert="horz" wrap="square" lIns="132965" tIns="66482" rIns="132965" bIns="66482" numCol="1" anchor="b" anchorCtr="0" compatLnSpc="1">
            <a:prstTxWarp prst="textNoShape">
              <a:avLst/>
            </a:prstTxWarp>
          </a:bodyPr>
          <a:lstStyle>
            <a:lvl1pPr>
              <a:defRPr sz="1700"/>
            </a:lvl1pPr>
          </a:lstStyle>
          <a:p>
            <a:pPr>
              <a:defRPr/>
            </a:pPr>
            <a:endParaRPr lang="en-US"/>
          </a:p>
        </p:txBody>
      </p:sp>
      <p:sp>
        <p:nvSpPr>
          <p:cNvPr id="4103" name="Rectangle 7"/>
          <p:cNvSpPr>
            <a:spLocks noGrp="1" noChangeArrowheads="1"/>
          </p:cNvSpPr>
          <p:nvPr>
            <p:ph type="sldNum" sz="quarter" idx="5"/>
          </p:nvPr>
        </p:nvSpPr>
        <p:spPr bwMode="auto">
          <a:xfrm>
            <a:off x="2319" y="13583490"/>
            <a:ext cx="4300994" cy="717584"/>
          </a:xfrm>
          <a:prstGeom prst="rect">
            <a:avLst/>
          </a:prstGeom>
          <a:noFill/>
          <a:ln w="9525">
            <a:noFill/>
            <a:miter lim="800000"/>
            <a:headEnd/>
            <a:tailEnd/>
          </a:ln>
          <a:effectLst/>
        </p:spPr>
        <p:txBody>
          <a:bodyPr vert="horz" wrap="square" lIns="132965" tIns="66482" rIns="132965" bIns="66482" numCol="1" anchor="b" anchorCtr="0" compatLnSpc="1">
            <a:prstTxWarp prst="textNoShape">
              <a:avLst/>
            </a:prstTxWarp>
          </a:bodyPr>
          <a:lstStyle>
            <a:lvl1pPr algn="l">
              <a:defRPr sz="1700"/>
            </a:lvl1pPr>
          </a:lstStyle>
          <a:p>
            <a:pPr>
              <a:defRPr/>
            </a:pPr>
            <a:fld id="{E5B50773-2327-4D76-B194-B512BDAEC876}" type="slidenum">
              <a:rPr lang="he-IL"/>
              <a:pPr>
                <a:defRPr/>
              </a:pPr>
              <a:t>‹#›</a:t>
            </a:fld>
            <a:endParaRPr lang="en-US"/>
          </a:p>
        </p:txBody>
      </p:sp>
    </p:spTree>
    <p:extLst>
      <p:ext uri="{BB962C8B-B14F-4D97-AF65-F5344CB8AC3E}">
        <p14:creationId xmlns:p14="http://schemas.microsoft.com/office/powerpoint/2010/main" val="60096959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2074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266526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he-IL"/>
              <a:t>לחץ כדי לערוך סגנון כותרת של תבנית בסיס</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203612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he-IL"/>
              <a:t>לחץ כדי לערוך סגנון כותרת של תבנית בסיס</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e-IL"/>
              <a:t>ערוך סגנונות טקסט של תבנית בסיס</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86393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2030452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655728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4281072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nchorCtr="0"/>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4271975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4007860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281309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114304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214188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146537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158215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279824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82484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287884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73CDB7D4-6392-4AB8-83F2-1206E996D1CB}" type="slidenum">
              <a:rPr lang="he-IL" smtClean="0"/>
              <a:pPr>
                <a:defRPr/>
              </a:pPr>
              <a:t>‹#›</a:t>
            </a:fld>
            <a:endParaRPr lang="en-US"/>
          </a:p>
        </p:txBody>
      </p:sp>
    </p:spTree>
    <p:extLst>
      <p:ext uri="{BB962C8B-B14F-4D97-AF65-F5344CB8AC3E}">
        <p14:creationId xmlns:p14="http://schemas.microsoft.com/office/powerpoint/2010/main" val="21897317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Lst>
  <p:transition>
    <p:fade/>
  </p:transition>
  <p:txStyles>
    <p:titleStyle>
      <a:lvl1pPr algn="l" defTabSz="457207"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6" indent="-342906" algn="r" defTabSz="457207"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r" defTabSz="457207"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7" rtl="1" eaLnBrk="1" latinLnBrk="0" hangingPunct="1">
        <a:defRPr sz="1800" kern="1200">
          <a:solidFill>
            <a:schemeClr val="tx1"/>
          </a:solidFill>
          <a:latin typeface="+mn-lt"/>
          <a:ea typeface="+mn-ea"/>
          <a:cs typeface="+mn-cs"/>
        </a:defRPr>
      </a:lvl1pPr>
      <a:lvl2pPr marL="457207" algn="r" defTabSz="457207" rtl="1" eaLnBrk="1" latinLnBrk="0" hangingPunct="1">
        <a:defRPr sz="1800" kern="1200">
          <a:solidFill>
            <a:schemeClr val="tx1"/>
          </a:solidFill>
          <a:latin typeface="+mn-lt"/>
          <a:ea typeface="+mn-ea"/>
          <a:cs typeface="+mn-cs"/>
        </a:defRPr>
      </a:lvl2pPr>
      <a:lvl3pPr marL="914415" algn="r" defTabSz="457207" rtl="1" eaLnBrk="1" latinLnBrk="0" hangingPunct="1">
        <a:defRPr sz="1800" kern="1200">
          <a:solidFill>
            <a:schemeClr val="tx1"/>
          </a:solidFill>
          <a:latin typeface="+mn-lt"/>
          <a:ea typeface="+mn-ea"/>
          <a:cs typeface="+mn-cs"/>
        </a:defRPr>
      </a:lvl3pPr>
      <a:lvl4pPr marL="1371622" algn="r" defTabSz="457207" rtl="1" eaLnBrk="1" latinLnBrk="0" hangingPunct="1">
        <a:defRPr sz="1800" kern="1200">
          <a:solidFill>
            <a:schemeClr val="tx1"/>
          </a:solidFill>
          <a:latin typeface="+mn-lt"/>
          <a:ea typeface="+mn-ea"/>
          <a:cs typeface="+mn-cs"/>
        </a:defRPr>
      </a:lvl4pPr>
      <a:lvl5pPr marL="1828831" algn="r" defTabSz="457207" rtl="1" eaLnBrk="1" latinLnBrk="0" hangingPunct="1">
        <a:defRPr sz="1800" kern="1200">
          <a:solidFill>
            <a:schemeClr val="tx1"/>
          </a:solidFill>
          <a:latin typeface="+mn-lt"/>
          <a:ea typeface="+mn-ea"/>
          <a:cs typeface="+mn-cs"/>
        </a:defRPr>
      </a:lvl5pPr>
      <a:lvl6pPr marL="2286038" algn="r" defTabSz="457207" rtl="1" eaLnBrk="1" latinLnBrk="0" hangingPunct="1">
        <a:defRPr sz="1800" kern="1200">
          <a:solidFill>
            <a:schemeClr val="tx1"/>
          </a:solidFill>
          <a:latin typeface="+mn-lt"/>
          <a:ea typeface="+mn-ea"/>
          <a:cs typeface="+mn-cs"/>
        </a:defRPr>
      </a:lvl6pPr>
      <a:lvl7pPr marL="2743246" algn="r" defTabSz="457207" rtl="1" eaLnBrk="1" latinLnBrk="0" hangingPunct="1">
        <a:defRPr sz="1800" kern="1200">
          <a:solidFill>
            <a:schemeClr val="tx1"/>
          </a:solidFill>
          <a:latin typeface="+mn-lt"/>
          <a:ea typeface="+mn-ea"/>
          <a:cs typeface="+mn-cs"/>
        </a:defRPr>
      </a:lvl7pPr>
      <a:lvl8pPr marL="3200453" algn="r" defTabSz="457207" rtl="1" eaLnBrk="1" latinLnBrk="0" hangingPunct="1">
        <a:defRPr sz="1800" kern="1200">
          <a:solidFill>
            <a:schemeClr val="tx1"/>
          </a:solidFill>
          <a:latin typeface="+mn-lt"/>
          <a:ea typeface="+mn-ea"/>
          <a:cs typeface="+mn-cs"/>
        </a:defRPr>
      </a:lvl8pPr>
      <a:lvl9pPr marL="3657661" algn="r" defTabSz="457207"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tmp"/><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a:extLst>
              <a:ext uri="{FF2B5EF4-FFF2-40B4-BE49-F238E27FC236}">
                <a16:creationId xmlns:a16="http://schemas.microsoft.com/office/drawing/2014/main" id="{1889D05C-7308-9AFD-1900-5F5F9B32A3FD}"/>
              </a:ext>
            </a:extLst>
          </p:cNvPr>
          <p:cNvPicPr>
            <a:picLocks noChangeAspect="1"/>
          </p:cNvPicPr>
          <p:nvPr/>
        </p:nvPicPr>
        <p:blipFill>
          <a:blip r:embed="rId2"/>
          <a:stretch>
            <a:fillRect/>
          </a:stretch>
        </p:blipFill>
        <p:spPr>
          <a:xfrm rot="16200000">
            <a:off x="2582162" y="1450847"/>
            <a:ext cx="3692528" cy="6769635"/>
          </a:xfrm>
          <a:prstGeom prst="rect">
            <a:avLst/>
          </a:prstGeom>
        </p:spPr>
      </p:pic>
      <p:sp>
        <p:nvSpPr>
          <p:cNvPr id="4" name="Rectangle 3">
            <a:extLst>
              <a:ext uri="{FF2B5EF4-FFF2-40B4-BE49-F238E27FC236}">
                <a16:creationId xmlns:a16="http://schemas.microsoft.com/office/drawing/2014/main" id="{41BF6649-2CD7-44D0-B5B6-C568A6E860D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5" name="Rectangle 4">
            <a:extLst>
              <a:ext uri="{FF2B5EF4-FFF2-40B4-BE49-F238E27FC236}">
                <a16:creationId xmlns:a16="http://schemas.microsoft.com/office/drawing/2014/main" id="{4CD9084B-8741-4516-BD59-E35502D259B1}"/>
              </a:ext>
            </a:extLst>
          </p:cNvPr>
          <p:cNvSpPr>
            <a:spLocks noChangeArrowheads="1"/>
          </p:cNvSpPr>
          <p:nvPr/>
        </p:nvSpPr>
        <p:spPr bwMode="auto">
          <a:xfrm>
            <a:off x="0" y="1200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he-IL" altLang="he-IL" sz="12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                                                            </a:t>
            </a:r>
            <a:endParaRPr kumimoji="0" lang="he-IL" altLang="he-IL"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63C5BD5-8B89-4926-9D1F-C69D838CA061}"/>
              </a:ext>
            </a:extLst>
          </p:cNvPr>
          <p:cNvSpPr>
            <a:spLocks noChangeArrowheads="1"/>
          </p:cNvSpPr>
          <p:nvPr/>
        </p:nvSpPr>
        <p:spPr bwMode="auto">
          <a:xfrm>
            <a:off x="0" y="1952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e-IL"/>
          </a:p>
        </p:txBody>
      </p:sp>
      <p:sp>
        <p:nvSpPr>
          <p:cNvPr id="8" name="תיבת טקסט 7">
            <a:extLst>
              <a:ext uri="{FF2B5EF4-FFF2-40B4-BE49-F238E27FC236}">
                <a16:creationId xmlns:a16="http://schemas.microsoft.com/office/drawing/2014/main" id="{E4C4F111-0198-F1D0-4E2C-A5FB691ECFB4}"/>
              </a:ext>
            </a:extLst>
          </p:cNvPr>
          <p:cNvSpPr txBox="1"/>
          <p:nvPr/>
        </p:nvSpPr>
        <p:spPr>
          <a:xfrm>
            <a:off x="1523292" y="1049842"/>
            <a:ext cx="6097415" cy="1815882"/>
          </a:xfrm>
          <a:prstGeom prst="rect">
            <a:avLst/>
          </a:prstGeom>
          <a:noFill/>
        </p:spPr>
        <p:txBody>
          <a:bodyPr wrap="square">
            <a:spAutoFit/>
          </a:bodyPr>
          <a:lstStyle/>
          <a:p>
            <a:pPr marR="1170305" lvl="2" algn="ctr" rtl="1"/>
            <a:r>
              <a:rPr lang="he-IL" sz="2800" b="1" dirty="0">
                <a:solidFill>
                  <a:schemeClr val="tx1">
                    <a:lumMod val="95000"/>
                  </a:schemeClr>
                </a:solidFill>
                <a:effectLst/>
                <a:latin typeface="Arial" panose="020B0604020202020204" pitchFamily="34" charset="0"/>
                <a:ea typeface="Times New Roman" panose="02020603050405020304" pitchFamily="18" charset="0"/>
                <a:cs typeface="David" panose="020E0502060401010101" pitchFamily="34" charset="-79"/>
              </a:rPr>
              <a:t>מכרז פומבי 01/2023</a:t>
            </a:r>
          </a:p>
          <a:p>
            <a:pPr algn="ctr" rtl="1"/>
            <a:r>
              <a:rPr lang="he-IL" sz="2800" b="1" dirty="0">
                <a:solidFill>
                  <a:schemeClr val="tx1">
                    <a:lumMod val="95000"/>
                  </a:schemeClr>
                </a:solidFill>
                <a:effectLst/>
                <a:latin typeface="Arial" panose="020B0604020202020204" pitchFamily="34" charset="0"/>
                <a:ea typeface="Times New Roman" panose="02020603050405020304" pitchFamily="18" charset="0"/>
                <a:cs typeface="David" panose="020E0502060401010101" pitchFamily="34" charset="-79"/>
              </a:rPr>
              <a:t>עבודות עפר ופיתוח תשתיות פארק תעשייה - קרית גת</a:t>
            </a:r>
            <a:r>
              <a:rPr lang="he-IL" sz="2800" b="1" dirty="0">
                <a:solidFill>
                  <a:schemeClr val="tx1">
                    <a:lumMod val="95000"/>
                  </a:schemeClr>
                </a:solidFill>
                <a:effectLst/>
                <a:latin typeface="Calibri" panose="020F0502020204030204" pitchFamily="34" charset="0"/>
                <a:ea typeface="Times New Roman" panose="02020603050405020304" pitchFamily="18" charset="0"/>
                <a:cs typeface="David" panose="020E0502060401010101" pitchFamily="34" charset="-79"/>
              </a:rPr>
              <a:t> (מזרח)</a:t>
            </a:r>
          </a:p>
          <a:p>
            <a:pPr marL="0" indent="0" algn="ctr">
              <a:buNone/>
            </a:pPr>
            <a:r>
              <a:rPr lang="he-IL" sz="2800" b="1" dirty="0">
                <a:ln w="0"/>
                <a:solidFill>
                  <a:schemeClr val="tx1">
                    <a:lumMod val="95000"/>
                  </a:schemeClr>
                </a:solidFill>
                <a:effectLst>
                  <a:outerShdw blurRad="38100" dist="19050" dir="2700000" algn="tl" rotWithShape="0">
                    <a:schemeClr val="dk1">
                      <a:alpha val="40000"/>
                    </a:schemeClr>
                  </a:outerShdw>
                </a:effectLst>
              </a:rPr>
              <a:t>כנס מציעים</a:t>
            </a:r>
          </a:p>
        </p:txBody>
      </p:sp>
      <p:pic>
        <p:nvPicPr>
          <p:cNvPr id="3" name="Picture 7" descr="Image result for â«×.×©. ××ªâ¬â">
            <a:extLst>
              <a:ext uri="{FF2B5EF4-FFF2-40B4-BE49-F238E27FC236}">
                <a16:creationId xmlns:a16="http://schemas.microsoft.com/office/drawing/2014/main" id="{B218F41D-E234-7665-87BB-92E79A1D8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053" y="206376"/>
            <a:ext cx="2643892" cy="833227"/>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036F842C-1A1C-DDDA-AA2F-3C2C5EA821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96137"/>
            <a:ext cx="1872366" cy="83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תמונה 8">
            <a:extLst>
              <a:ext uri="{FF2B5EF4-FFF2-40B4-BE49-F238E27FC236}">
                <a16:creationId xmlns:a16="http://schemas.microsoft.com/office/drawing/2014/main" id="{F21B2DA0-7C6D-2773-6CE0-3AF17C589714}"/>
              </a:ext>
            </a:extLst>
          </p:cNvPr>
          <p:cNvPicPr>
            <a:picLocks noChangeAspect="1"/>
          </p:cNvPicPr>
          <p:nvPr/>
        </p:nvPicPr>
        <p:blipFill>
          <a:blip r:embed="rId5"/>
          <a:stretch>
            <a:fillRect/>
          </a:stretch>
        </p:blipFill>
        <p:spPr>
          <a:xfrm>
            <a:off x="7164288" y="204820"/>
            <a:ext cx="1374380" cy="1077217"/>
          </a:xfrm>
          <a:prstGeom prst="rect">
            <a:avLst/>
          </a:prstGeom>
        </p:spPr>
      </p:pic>
    </p:spTree>
    <p:extLst>
      <p:ext uri="{BB962C8B-B14F-4D97-AF65-F5344CB8AC3E}">
        <p14:creationId xmlns:p14="http://schemas.microsoft.com/office/powerpoint/2010/main" val="78006304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תיבת טקסט 8">
            <a:extLst>
              <a:ext uri="{FF2B5EF4-FFF2-40B4-BE49-F238E27FC236}">
                <a16:creationId xmlns:a16="http://schemas.microsoft.com/office/drawing/2014/main" id="{8C857FB4-6B5E-644D-C250-9795E4981333}"/>
              </a:ext>
            </a:extLst>
          </p:cNvPr>
          <p:cNvSpPr txBox="1"/>
          <p:nvPr/>
        </p:nvSpPr>
        <p:spPr>
          <a:xfrm>
            <a:off x="3059832" y="1028848"/>
            <a:ext cx="3024336" cy="523220"/>
          </a:xfrm>
          <a:prstGeom prst="rect">
            <a:avLst/>
          </a:prstGeom>
          <a:noFill/>
        </p:spPr>
        <p:txBody>
          <a:bodyPr wrap="square" rtlCol="1">
            <a:spAutoFit/>
          </a:bodyPr>
          <a:lstStyle/>
          <a:p>
            <a:r>
              <a:rPr lang="he-IL" sz="2800" dirty="0"/>
              <a:t>פיזי - כבישים וניקוז</a:t>
            </a:r>
          </a:p>
        </p:txBody>
      </p:sp>
      <p:sp>
        <p:nvSpPr>
          <p:cNvPr id="13" name="מציין מיקום תוכן 2">
            <a:extLst>
              <a:ext uri="{FF2B5EF4-FFF2-40B4-BE49-F238E27FC236}">
                <a16:creationId xmlns:a16="http://schemas.microsoft.com/office/drawing/2014/main" id="{96C6AECB-F69F-848A-C116-A035FE59B408}"/>
              </a:ext>
            </a:extLst>
          </p:cNvPr>
          <p:cNvSpPr txBox="1">
            <a:spLocks/>
          </p:cNvSpPr>
          <p:nvPr/>
        </p:nvSpPr>
        <p:spPr>
          <a:xfrm>
            <a:off x="258142" y="2665295"/>
            <a:ext cx="8654008" cy="3984328"/>
          </a:xfrm>
          <a:prstGeom prst="rect">
            <a:avLst/>
          </a:prstGeom>
        </p:spPr>
        <p:txBody>
          <a:bodyPr>
            <a:normAutofit/>
          </a:bodyPr>
          <a:lstStyle>
            <a:lvl1pPr marL="342906" indent="-342906" algn="r" defTabSz="457207"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r" defTabSz="457207"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he-IL" sz="1800" dirty="0">
                <a:latin typeface="Calibri" panose="020F0502020204030204" pitchFamily="34" charset="0"/>
                <a:ea typeface="Calibri" panose="020F0502020204030204" pitchFamily="34" charset="0"/>
                <a:cs typeface="Arial" panose="020B0604020202020204" pitchFamily="34" charset="0"/>
              </a:rPr>
              <a:t>העבודה כוללת השלמת עבודות עפר, סלילת כבישים, עבודות ניקוז ועבודות נוספות כפי שמפורטות במסמכי המכרז</a:t>
            </a:r>
            <a:endParaRPr lang="en-US" sz="1800" dirty="0">
              <a:latin typeface="Calibri" panose="020F0502020204030204" pitchFamily="34" charset="0"/>
              <a:ea typeface="Calibri" panose="020F0502020204030204" pitchFamily="34" charset="0"/>
            </a:endParaRPr>
          </a:p>
          <a:p>
            <a:r>
              <a:rPr lang="he-IL" sz="1800" dirty="0">
                <a:latin typeface="Calibri" panose="020F0502020204030204" pitchFamily="34" charset="0"/>
                <a:ea typeface="Calibri" panose="020F0502020204030204" pitchFamily="34" charset="0"/>
                <a:cs typeface="Arial" panose="020B0604020202020204" pitchFamily="34" charset="0"/>
              </a:rPr>
              <a:t>העבודה תבוצע בשלבים שיקבעו על ידי מנהל הפרויקט.</a:t>
            </a:r>
          </a:p>
          <a:p>
            <a:r>
              <a:rPr lang="he-IL" sz="1800" dirty="0">
                <a:latin typeface="Calibri" panose="020F0502020204030204" pitchFamily="34" charset="0"/>
                <a:ea typeface="Calibri" panose="020F0502020204030204" pitchFamily="34" charset="0"/>
                <a:cs typeface="Arial" panose="020B0604020202020204" pitchFamily="34" charset="0"/>
              </a:rPr>
              <a:t>חברת נתיבי ישראל מקדמת ביצוע מחלף לאזור התעשייה בכביש 35 . העבודה בפרויקט א.ת, כוללת חיבור בין הכביש הראשי של אזור התעשייה וביצוע הצומת הדרומית של המחלף. </a:t>
            </a:r>
          </a:p>
          <a:p>
            <a:r>
              <a:rPr lang="he-IL" sz="1800" dirty="0">
                <a:latin typeface="Calibri" panose="020F0502020204030204" pitchFamily="34" charset="0"/>
                <a:ea typeface="Calibri" panose="020F0502020204030204" pitchFamily="34" charset="0"/>
                <a:cs typeface="Arial" panose="020B0604020202020204" pitchFamily="34" charset="0"/>
              </a:rPr>
              <a:t>העבודה כוללת ביצוע פתרונות קצה ( מובלים ) לכיוון דרום וצפון .</a:t>
            </a:r>
          </a:p>
          <a:p>
            <a:r>
              <a:rPr lang="he-IL" sz="1800" dirty="0">
                <a:latin typeface="Calibri" panose="020F0502020204030204" pitchFamily="34" charset="0"/>
                <a:ea typeface="Calibri" panose="020F0502020204030204" pitchFamily="34" charset="0"/>
                <a:cs typeface="Arial" panose="020B0604020202020204" pitchFamily="34" charset="0"/>
              </a:rPr>
              <a:t>לצורך ביצוע המובל הצפוני וליתר מרכיבי העבודה נדרש לבצע בין היתר תאום מול חברת נתיבי ישראל. </a:t>
            </a:r>
          </a:p>
        </p:txBody>
      </p:sp>
      <p:pic>
        <p:nvPicPr>
          <p:cNvPr id="15" name="תמונה 14">
            <a:extLst>
              <a:ext uri="{FF2B5EF4-FFF2-40B4-BE49-F238E27FC236}">
                <a16:creationId xmlns:a16="http://schemas.microsoft.com/office/drawing/2014/main" id="{F16E4F98-0AC8-2EC6-AD57-399AFB0C39DC}"/>
              </a:ext>
            </a:extLst>
          </p:cNvPr>
          <p:cNvPicPr>
            <a:picLocks noChangeAspect="1"/>
          </p:cNvPicPr>
          <p:nvPr/>
        </p:nvPicPr>
        <p:blipFill>
          <a:blip r:embed="rId2"/>
          <a:stretch>
            <a:fillRect/>
          </a:stretch>
        </p:blipFill>
        <p:spPr>
          <a:xfrm>
            <a:off x="3779912" y="1647647"/>
            <a:ext cx="1293508" cy="389407"/>
          </a:xfrm>
          <a:prstGeom prst="rect">
            <a:avLst/>
          </a:prstGeom>
        </p:spPr>
      </p:pic>
      <p:pic>
        <p:nvPicPr>
          <p:cNvPr id="16" name="Picture 7" descr="Image result for â«×.×©. ××ªâ¬â">
            <a:extLst>
              <a:ext uri="{FF2B5EF4-FFF2-40B4-BE49-F238E27FC236}">
                <a16:creationId xmlns:a16="http://schemas.microsoft.com/office/drawing/2014/main" id="{D38DDC2C-CD00-2931-E3FF-0BBB849B79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17" name="תמונה 16">
            <a:extLst>
              <a:ext uri="{FF2B5EF4-FFF2-40B4-BE49-F238E27FC236}">
                <a16:creationId xmlns:a16="http://schemas.microsoft.com/office/drawing/2014/main" id="{1A015918-459A-4359-CBA9-81C9DD80DB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תמונה 17">
            <a:extLst>
              <a:ext uri="{FF2B5EF4-FFF2-40B4-BE49-F238E27FC236}">
                <a16:creationId xmlns:a16="http://schemas.microsoft.com/office/drawing/2014/main" id="{0AD26F7E-6AF7-1FF9-685E-D7387C04B4AC}"/>
              </a:ext>
            </a:extLst>
          </p:cNvPr>
          <p:cNvPicPr>
            <a:picLocks noChangeAspect="1"/>
          </p:cNvPicPr>
          <p:nvPr/>
        </p:nvPicPr>
        <p:blipFill>
          <a:blip r:embed="rId5"/>
          <a:stretch>
            <a:fillRect/>
          </a:stretch>
        </p:blipFill>
        <p:spPr>
          <a:xfrm>
            <a:off x="1389243" y="74551"/>
            <a:ext cx="902500" cy="707365"/>
          </a:xfrm>
          <a:prstGeom prst="rect">
            <a:avLst/>
          </a:prstGeom>
        </p:spPr>
      </p:pic>
    </p:spTree>
    <p:extLst>
      <p:ext uri="{BB962C8B-B14F-4D97-AF65-F5344CB8AC3E}">
        <p14:creationId xmlns:p14="http://schemas.microsoft.com/office/powerpoint/2010/main" val="1386028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2">
            <a:extLst>
              <a:ext uri="{FF2B5EF4-FFF2-40B4-BE49-F238E27FC236}">
                <a16:creationId xmlns:a16="http://schemas.microsoft.com/office/drawing/2014/main" id="{2F9C5CE8-489E-4412-8C05-BE58909D8F1A}"/>
              </a:ext>
            </a:extLst>
          </p:cNvPr>
          <p:cNvSpPr txBox="1">
            <a:spLocks/>
          </p:cNvSpPr>
          <p:nvPr/>
        </p:nvSpPr>
        <p:spPr>
          <a:xfrm>
            <a:off x="-6856" y="0"/>
            <a:ext cx="9144000" cy="1690573"/>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he-IL" b="1" dirty="0">
              <a:ln w="0"/>
              <a:effectLst>
                <a:outerShdw blurRad="38100" dist="19050" dir="2700000" algn="tl" rotWithShape="0">
                  <a:schemeClr val="dk1">
                    <a:alpha val="40000"/>
                  </a:schemeClr>
                </a:outerShdw>
              </a:effectLst>
            </a:endParaRPr>
          </a:p>
        </p:txBody>
      </p:sp>
      <p:sp>
        <p:nvSpPr>
          <p:cNvPr id="9" name="Rectangle 2">
            <a:extLst>
              <a:ext uri="{FF2B5EF4-FFF2-40B4-BE49-F238E27FC236}">
                <a16:creationId xmlns:a16="http://schemas.microsoft.com/office/drawing/2014/main" id="{A7E83B30-0457-1062-5C7E-B5F18F6D2585}"/>
              </a:ext>
            </a:extLst>
          </p:cNvPr>
          <p:cNvSpPr txBox="1">
            <a:spLocks noChangeArrowheads="1"/>
          </p:cNvSpPr>
          <p:nvPr/>
        </p:nvSpPr>
        <p:spPr bwMode="auto">
          <a:xfrm>
            <a:off x="1643851" y="781916"/>
            <a:ext cx="63352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2800" b="1" dirty="0">
                <a:solidFill>
                  <a:schemeClr val="tx1">
                    <a:lumMod val="95000"/>
                  </a:schemeClr>
                </a:solidFill>
                <a:latin typeface="Arial" panose="020B0604020202020204" pitchFamily="34" charset="0"/>
                <a:cs typeface="+mn-cs"/>
              </a:rPr>
              <a:t>חשמל תאורה ותקשורת</a:t>
            </a:r>
          </a:p>
        </p:txBody>
      </p:sp>
      <p:sp>
        <p:nvSpPr>
          <p:cNvPr id="10" name="מלבן 9">
            <a:extLst>
              <a:ext uri="{FF2B5EF4-FFF2-40B4-BE49-F238E27FC236}">
                <a16:creationId xmlns:a16="http://schemas.microsoft.com/office/drawing/2014/main" id="{5BB15911-7C9D-8440-F9BD-CD49C16CECFF}"/>
              </a:ext>
            </a:extLst>
          </p:cNvPr>
          <p:cNvSpPr/>
          <p:nvPr/>
        </p:nvSpPr>
        <p:spPr>
          <a:xfrm>
            <a:off x="-175568" y="2128865"/>
            <a:ext cx="9144000" cy="4524315"/>
          </a:xfrm>
          <a:prstGeom prst="rect">
            <a:avLst/>
          </a:prstGeom>
        </p:spPr>
        <p:txBody>
          <a:bodyPr wrap="square">
            <a:spAutoFit/>
          </a:bodyPr>
          <a:lstStyle/>
          <a:p>
            <a:pPr algn="r" rtl="1" eaLnBrk="1" hangingPunct="1">
              <a:buSzPct val="100000"/>
              <a:defRPr/>
            </a:pPr>
            <a:r>
              <a:rPr lang="he-IL" altLang="he-IL" sz="2400" b="1" kern="0" dirty="0">
                <a:cs typeface="+mj-cs"/>
              </a:rPr>
              <a:t>חשמל:</a:t>
            </a:r>
          </a:p>
          <a:p>
            <a:pPr marL="342900" indent="-342900" algn="r" rtl="1">
              <a:lnSpc>
                <a:spcPct val="200000"/>
              </a:lnSpc>
              <a:buSzPct val="100000"/>
              <a:buFont typeface="Arial" panose="020B0604020202020204" pitchFamily="34" charset="0"/>
              <a:buChar char="•"/>
              <a:defRPr/>
            </a:pPr>
            <a:r>
              <a:rPr lang="he-IL" altLang="he-IL" sz="2000" kern="0" dirty="0">
                <a:cs typeface="+mj-cs"/>
              </a:rPr>
              <a:t>קיימים קווי </a:t>
            </a:r>
            <a:r>
              <a:rPr lang="he-IL" altLang="he-IL" sz="2000" kern="0" dirty="0" err="1">
                <a:cs typeface="+mj-cs"/>
              </a:rPr>
              <a:t>מ"ע</a:t>
            </a:r>
            <a:r>
              <a:rPr lang="he-IL" altLang="he-IL" sz="2000" kern="0" dirty="0">
                <a:cs typeface="+mj-cs"/>
              </a:rPr>
              <a:t> בתחום התוכנית- יש לעבוד לפי תקנות והוראות </a:t>
            </a:r>
            <a:r>
              <a:rPr lang="he-IL" altLang="he-IL" sz="2000" kern="0" dirty="0" err="1">
                <a:cs typeface="+mj-cs"/>
              </a:rPr>
              <a:t>חח"י</a:t>
            </a:r>
            <a:r>
              <a:rPr lang="he-IL" altLang="he-IL" sz="2000" kern="0" dirty="0">
                <a:cs typeface="+mj-cs"/>
              </a:rPr>
              <a:t>.</a:t>
            </a:r>
          </a:p>
          <a:p>
            <a:pPr marL="342900" indent="-342900" algn="r" rtl="1">
              <a:buSzPct val="100000"/>
              <a:buFont typeface="Arial" panose="020B0604020202020204" pitchFamily="34" charset="0"/>
              <a:buChar char="•"/>
              <a:defRPr/>
            </a:pPr>
            <a:r>
              <a:rPr lang="he-IL" altLang="he-IL" sz="2000" kern="0" dirty="0">
                <a:cs typeface="+mj-cs"/>
              </a:rPr>
              <a:t>יש לשים לב לשינוי התכנון בקרבת קווי </a:t>
            </a:r>
            <a:r>
              <a:rPr lang="he-IL" altLang="he-IL" sz="2000" kern="0" dirty="0" err="1">
                <a:cs typeface="+mj-cs"/>
              </a:rPr>
              <a:t>מ"ע</a:t>
            </a:r>
            <a:r>
              <a:rPr lang="he-IL" altLang="he-IL" sz="2000" kern="0" dirty="0">
                <a:cs typeface="+mj-cs"/>
              </a:rPr>
              <a:t>.</a:t>
            </a:r>
          </a:p>
          <a:p>
            <a:pPr algn="r" rtl="1" eaLnBrk="1" hangingPunct="1">
              <a:buSzPct val="100000"/>
              <a:defRPr/>
            </a:pPr>
            <a:endParaRPr lang="he-IL" altLang="he-IL" sz="2000" kern="0" dirty="0">
              <a:cs typeface="+mj-cs"/>
            </a:endParaRPr>
          </a:p>
          <a:p>
            <a:pPr marL="342900" indent="-342900" algn="r" rtl="1">
              <a:buSzPct val="100000"/>
              <a:buFont typeface="Arial" panose="020B0604020202020204" pitchFamily="34" charset="0"/>
              <a:buChar char="•"/>
              <a:defRPr/>
            </a:pPr>
            <a:r>
              <a:rPr lang="he-IL" altLang="he-IL" sz="2000" kern="0" dirty="0">
                <a:cs typeface="+mj-cs"/>
              </a:rPr>
              <a:t>יש לבצע חציות לחברת החשמל בצמתים בלבד, חברת החשמל תבצע את הכבילה לפי החתך הטיפוסי.</a:t>
            </a:r>
          </a:p>
          <a:p>
            <a:pPr algn="r" rtl="1" eaLnBrk="1" hangingPunct="1">
              <a:buSzPct val="100000"/>
              <a:defRPr/>
            </a:pPr>
            <a:endParaRPr lang="he-IL" altLang="he-IL" sz="2000" kern="0" dirty="0">
              <a:cs typeface="+mj-cs"/>
            </a:endParaRPr>
          </a:p>
          <a:p>
            <a:pPr marL="342900" indent="-342900" algn="r" rtl="1">
              <a:buSzPct val="100000"/>
              <a:buFont typeface="Arial" panose="020B0604020202020204" pitchFamily="34" charset="0"/>
              <a:buChar char="•"/>
              <a:defRPr/>
            </a:pPr>
            <a:r>
              <a:rPr lang="he-IL" altLang="he-IL" sz="2000" kern="0" dirty="0">
                <a:cs typeface="+mj-cs"/>
              </a:rPr>
              <a:t>בכביש 2 מערב, קיימת תשתית </a:t>
            </a:r>
            <a:r>
              <a:rPr lang="he-IL" altLang="he-IL" sz="2000" kern="0" dirty="0" err="1">
                <a:cs typeface="+mj-cs"/>
              </a:rPr>
              <a:t>חח"י</a:t>
            </a:r>
            <a:r>
              <a:rPr lang="he-IL" altLang="he-IL" sz="2000" kern="0" dirty="0">
                <a:cs typeface="+mj-cs"/>
              </a:rPr>
              <a:t> עמוקה (מעל 7 מטר) יש להיזהר בהנחת תשתיות.</a:t>
            </a:r>
          </a:p>
          <a:p>
            <a:pPr algn="r" rtl="1" eaLnBrk="1" hangingPunct="1">
              <a:buSzPct val="100000"/>
              <a:defRPr/>
            </a:pPr>
            <a:endParaRPr lang="he-IL" altLang="he-IL" sz="2000" kern="0" dirty="0">
              <a:cs typeface="+mj-cs"/>
            </a:endParaRPr>
          </a:p>
          <a:p>
            <a:pPr marL="342900" indent="-342900" algn="r" rtl="1">
              <a:buSzPct val="100000"/>
              <a:buFont typeface="Arial" panose="020B0604020202020204" pitchFamily="34" charset="0"/>
              <a:buChar char="•"/>
              <a:defRPr/>
            </a:pPr>
            <a:r>
              <a:rPr lang="he-IL" altLang="he-IL" sz="2000" kern="0" dirty="0">
                <a:cs typeface="+mj-cs"/>
              </a:rPr>
              <a:t>תוכננו 7 חדרי השנאה ציבוריות בפרויקט, חדרי טרפו אלה יהיו עיליים לפי המקובל בעיר.</a:t>
            </a:r>
          </a:p>
          <a:p>
            <a:pPr algn="r" rtl="1" eaLnBrk="1" hangingPunct="1">
              <a:buSzPct val="100000"/>
              <a:defRPr/>
            </a:pPr>
            <a:endParaRPr lang="he-IL" altLang="he-IL" sz="2000" kern="0" dirty="0">
              <a:cs typeface="+mj-cs"/>
            </a:endParaRPr>
          </a:p>
          <a:p>
            <a:pPr marL="342900" indent="-342900" algn="r" rtl="1">
              <a:buSzPct val="100000"/>
              <a:buFont typeface="Arial" panose="020B0604020202020204" pitchFamily="34" charset="0"/>
              <a:buChar char="•"/>
              <a:defRPr/>
            </a:pPr>
            <a:r>
              <a:rPr lang="he-IL" altLang="he-IL" sz="2000" kern="0" dirty="0">
                <a:cs typeface="+mj-cs"/>
              </a:rPr>
              <a:t>קיים שטח להקמת </a:t>
            </a:r>
            <a:r>
              <a:rPr lang="he-IL" altLang="he-IL" sz="2000" kern="0" dirty="0" err="1">
                <a:cs typeface="+mj-cs"/>
              </a:rPr>
              <a:t>תחמ"ש</a:t>
            </a:r>
            <a:r>
              <a:rPr lang="he-IL" altLang="he-IL" sz="2000" kern="0" dirty="0">
                <a:cs typeface="+mj-cs"/>
              </a:rPr>
              <a:t> באזור הפרויקט - לידיעה בלבד.</a:t>
            </a:r>
          </a:p>
          <a:p>
            <a:pPr algn="r" rtl="1" eaLnBrk="1" hangingPunct="1">
              <a:buSzPct val="100000"/>
              <a:defRPr/>
            </a:pPr>
            <a:endParaRPr lang="he-IL" altLang="he-IL" sz="2400" b="1" kern="0" dirty="0">
              <a:cs typeface="+mj-cs"/>
            </a:endParaRPr>
          </a:p>
          <a:p>
            <a:pPr algn="r" rtl="1" eaLnBrk="1" hangingPunct="1">
              <a:buSzPct val="100000"/>
              <a:defRPr/>
            </a:pPr>
            <a:endParaRPr lang="he-IL" altLang="he-IL" sz="2000" b="1" u="sng" kern="0" dirty="0">
              <a:solidFill>
                <a:schemeClr val="tx2"/>
              </a:solidFill>
            </a:endParaRPr>
          </a:p>
        </p:txBody>
      </p:sp>
      <p:pic>
        <p:nvPicPr>
          <p:cNvPr id="11" name="Picture 6">
            <a:extLst>
              <a:ext uri="{FF2B5EF4-FFF2-40B4-BE49-F238E27FC236}">
                <a16:creationId xmlns:a16="http://schemas.microsoft.com/office/drawing/2014/main" id="{FDCDBC08-C9EC-B206-F1D6-6BB358BAA74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815917"/>
            <a:ext cx="478919" cy="411915"/>
          </a:xfrm>
          <a:prstGeom prst="rect">
            <a:avLst/>
          </a:prstGeom>
          <a:noFill/>
          <a:ln>
            <a:noFill/>
          </a:ln>
        </p:spPr>
      </p:pic>
      <p:pic>
        <p:nvPicPr>
          <p:cNvPr id="2" name="Picture 7" descr="Image result for â«×.×©. ××ªâ¬â">
            <a:extLst>
              <a:ext uri="{FF2B5EF4-FFF2-40B4-BE49-F238E27FC236}">
                <a16:creationId xmlns:a16="http://schemas.microsoft.com/office/drawing/2014/main" id="{AAFE1400-7425-F28E-2BC7-775F4F0DD9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AA9BE93A-900F-5ECD-F564-B35144F192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5">
            <a:extLst>
              <a:ext uri="{FF2B5EF4-FFF2-40B4-BE49-F238E27FC236}">
                <a16:creationId xmlns:a16="http://schemas.microsoft.com/office/drawing/2014/main" id="{CF246602-E731-5405-AE55-0CB045B96D64}"/>
              </a:ext>
            </a:extLst>
          </p:cNvPr>
          <p:cNvPicPr>
            <a:picLocks noChangeAspect="1"/>
          </p:cNvPicPr>
          <p:nvPr/>
        </p:nvPicPr>
        <p:blipFill>
          <a:blip r:embed="rId5"/>
          <a:stretch>
            <a:fillRect/>
          </a:stretch>
        </p:blipFill>
        <p:spPr>
          <a:xfrm>
            <a:off x="1389243" y="74551"/>
            <a:ext cx="902500" cy="707365"/>
          </a:xfrm>
          <a:prstGeom prst="rect">
            <a:avLst/>
          </a:prstGeom>
        </p:spPr>
      </p:pic>
    </p:spTree>
    <p:extLst>
      <p:ext uri="{BB962C8B-B14F-4D97-AF65-F5344CB8AC3E}">
        <p14:creationId xmlns:p14="http://schemas.microsoft.com/office/powerpoint/2010/main" val="2475471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11">
            <a:extLst>
              <a:ext uri="{FF2B5EF4-FFF2-40B4-BE49-F238E27FC236}">
                <a16:creationId xmlns:a16="http://schemas.microsoft.com/office/drawing/2014/main" id="{3498668D-A64E-FE0C-7C58-6B11B038D2E3}"/>
              </a:ext>
            </a:extLst>
          </p:cNvPr>
          <p:cNvSpPr/>
          <p:nvPr/>
        </p:nvSpPr>
        <p:spPr>
          <a:xfrm>
            <a:off x="0" y="1484784"/>
            <a:ext cx="9123739" cy="5601533"/>
          </a:xfrm>
          <a:prstGeom prst="rect">
            <a:avLst/>
          </a:prstGeom>
        </p:spPr>
        <p:txBody>
          <a:bodyPr wrap="square">
            <a:spAutoFit/>
          </a:bodyPr>
          <a:lstStyle/>
          <a:p>
            <a:pPr algn="r" rtl="1" eaLnBrk="1" hangingPunct="1">
              <a:buSzPct val="100000"/>
              <a:defRPr/>
            </a:pPr>
            <a:r>
              <a:rPr lang="he-IL" altLang="he-IL" sz="2400" b="1" kern="0" dirty="0">
                <a:cs typeface="+mj-cs"/>
              </a:rPr>
              <a:t>תאורה</a:t>
            </a:r>
            <a:r>
              <a:rPr lang="he-IL" altLang="he-IL" sz="2400" b="1" kern="0" dirty="0"/>
              <a:t>: </a:t>
            </a:r>
          </a:p>
          <a:p>
            <a:pPr marL="342900" indent="-342900" algn="r" rtl="1">
              <a:lnSpc>
                <a:spcPct val="150000"/>
              </a:lnSpc>
              <a:buSzPct val="100000"/>
              <a:buFont typeface="Arial" panose="020B0604020202020204" pitchFamily="34" charset="0"/>
              <a:buChar char="•"/>
              <a:defRPr/>
            </a:pPr>
            <a:r>
              <a:rPr lang="he-IL" altLang="he-IL" sz="2000" kern="0" dirty="0">
                <a:cs typeface="+mj-cs"/>
              </a:rPr>
              <a:t>תוכננו עמודים קוני עגולים עם </a:t>
            </a:r>
            <a:r>
              <a:rPr lang="he-IL" altLang="he-IL" sz="2000" kern="0" dirty="0" err="1">
                <a:cs typeface="+mj-cs"/>
              </a:rPr>
              <a:t>ג"ת</a:t>
            </a:r>
            <a:r>
              <a:rPr lang="he-IL" altLang="he-IL" sz="2000" kern="0" dirty="0">
                <a:cs typeface="+mj-cs"/>
              </a:rPr>
              <a:t> בטכנולוגיית לד.</a:t>
            </a:r>
          </a:p>
          <a:p>
            <a:pPr marL="342900" indent="-342900" algn="r" rtl="1">
              <a:lnSpc>
                <a:spcPct val="150000"/>
              </a:lnSpc>
              <a:buSzPct val="100000"/>
              <a:buFont typeface="Arial" panose="020B0604020202020204" pitchFamily="34" charset="0"/>
              <a:buChar char="•"/>
              <a:defRPr/>
            </a:pPr>
            <a:r>
              <a:rPr lang="he-IL" altLang="he-IL" sz="2000" kern="0" dirty="0">
                <a:cs typeface="+mj-cs"/>
              </a:rPr>
              <a:t>יש להגיש לאישור </a:t>
            </a:r>
            <a:r>
              <a:rPr lang="he-IL" altLang="he-IL" sz="2000" kern="0" dirty="0" err="1">
                <a:cs typeface="+mj-cs"/>
              </a:rPr>
              <a:t>ג"ת</a:t>
            </a:r>
            <a:r>
              <a:rPr lang="he-IL" altLang="he-IL" sz="2000" kern="0" dirty="0">
                <a:cs typeface="+mj-cs"/>
              </a:rPr>
              <a:t> ממאגר האחזקה של העיר, ומאושרי </a:t>
            </a:r>
            <a:r>
              <a:rPr lang="he-IL" altLang="he-IL" sz="2000" kern="0" dirty="0" err="1">
                <a:cs typeface="+mj-cs"/>
              </a:rPr>
              <a:t>משהב"ש</a:t>
            </a:r>
            <a:r>
              <a:rPr lang="he-IL" altLang="he-IL" sz="2000" kern="0" dirty="0">
                <a:cs typeface="+mj-cs"/>
              </a:rPr>
              <a:t> בלבד.</a:t>
            </a:r>
          </a:p>
          <a:p>
            <a:pPr marL="342900" indent="-342900" algn="r" rtl="1">
              <a:lnSpc>
                <a:spcPct val="150000"/>
              </a:lnSpc>
              <a:buSzPct val="100000"/>
              <a:buFont typeface="Arial" panose="020B0604020202020204" pitchFamily="34" charset="0"/>
              <a:buChar char="•"/>
              <a:defRPr/>
            </a:pPr>
            <a:r>
              <a:rPr lang="he-IL" altLang="he-IL" sz="2000" kern="0" dirty="0">
                <a:cs typeface="+mj-cs"/>
              </a:rPr>
              <a:t>יש לשלוח את עמודי התאורה, </a:t>
            </a:r>
            <a:r>
              <a:rPr lang="he-IL" altLang="he-IL" sz="2000" kern="0" dirty="0" err="1">
                <a:cs typeface="+mj-cs"/>
              </a:rPr>
              <a:t>ג"ת</a:t>
            </a:r>
            <a:r>
              <a:rPr lang="he-IL" altLang="he-IL" sz="2000" kern="0" dirty="0">
                <a:cs typeface="+mj-cs"/>
              </a:rPr>
              <a:t>, מגשי אביזרים ורכיבי תקשורת לאישור המתכנן וגורם העירייה.</a:t>
            </a:r>
          </a:p>
          <a:p>
            <a:pPr marL="342900" indent="-342900" algn="r" rtl="1">
              <a:lnSpc>
                <a:spcPct val="150000"/>
              </a:lnSpc>
              <a:buSzPct val="100000"/>
              <a:buFont typeface="Arial" panose="020B0604020202020204" pitchFamily="34" charset="0"/>
              <a:buChar char="•"/>
              <a:defRPr/>
            </a:pPr>
            <a:r>
              <a:rPr lang="he-IL" altLang="he-IL" sz="2000" kern="0" dirty="0">
                <a:cs typeface="+mj-cs"/>
              </a:rPr>
              <a:t>בחפירה של תשתית התאורה הראשית בכל הרחובות בפרויקט קיימת תשתית תקשורת עירונית, תשתית זו מתחברת לעמודי תאורה בעלי מצלמות, מרכזיות תאורה וכד'.</a:t>
            </a:r>
          </a:p>
          <a:p>
            <a:pPr marL="342900" indent="-342900" algn="r" rtl="1">
              <a:lnSpc>
                <a:spcPct val="150000"/>
              </a:lnSpc>
              <a:buSzPct val="100000"/>
              <a:buFont typeface="Arial" panose="020B0604020202020204" pitchFamily="34" charset="0"/>
              <a:buChar char="•"/>
              <a:defRPr/>
            </a:pPr>
            <a:r>
              <a:rPr lang="he-IL" altLang="he-IL" sz="2000" kern="0" dirty="0">
                <a:cs typeface="+mj-cs"/>
              </a:rPr>
              <a:t>גופי התאורה יהיו בעלי הכנה לשקע </a:t>
            </a:r>
            <a:r>
              <a:rPr lang="en-US" altLang="he-IL" sz="2000" kern="0" dirty="0">
                <a:cs typeface="+mj-cs"/>
              </a:rPr>
              <a:t>NEMA</a:t>
            </a:r>
            <a:r>
              <a:rPr lang="he-IL" altLang="he-IL" sz="2000" kern="0" dirty="0">
                <a:cs typeface="+mj-cs"/>
              </a:rPr>
              <a:t> לשליטה ובקרה.</a:t>
            </a:r>
          </a:p>
          <a:p>
            <a:pPr algn="r" rtl="1" eaLnBrk="1" hangingPunct="1">
              <a:buSzPct val="100000"/>
              <a:defRPr/>
            </a:pPr>
            <a:endParaRPr lang="he-IL" altLang="he-IL" sz="2000" b="1" u="sng" kern="0" dirty="0">
              <a:solidFill>
                <a:schemeClr val="tx2"/>
              </a:solidFill>
            </a:endParaRPr>
          </a:p>
          <a:p>
            <a:pPr algn="r" rtl="1" eaLnBrk="1" hangingPunct="1">
              <a:buSzPct val="100000"/>
              <a:defRPr/>
            </a:pPr>
            <a:r>
              <a:rPr lang="he-IL" altLang="he-IL" sz="2400" b="1" kern="0" dirty="0">
                <a:cs typeface="+mj-cs"/>
              </a:rPr>
              <a:t>תקשורת</a:t>
            </a:r>
            <a:r>
              <a:rPr lang="he-IL" altLang="he-IL" sz="2400" b="1" kern="0" dirty="0"/>
              <a:t>:</a:t>
            </a:r>
          </a:p>
          <a:p>
            <a:pPr marL="342900" indent="-342900" algn="r" rtl="1">
              <a:lnSpc>
                <a:spcPct val="150000"/>
              </a:lnSpc>
              <a:buSzPct val="100000"/>
              <a:buFont typeface="Arial" panose="020B0604020202020204" pitchFamily="34" charset="0"/>
              <a:buChar char="•"/>
              <a:defRPr/>
            </a:pPr>
            <a:r>
              <a:rPr lang="he-IL" altLang="he-IL" sz="2000" kern="0" dirty="0">
                <a:cs typeface="+mj-cs"/>
              </a:rPr>
              <a:t>קיימות תשתיות תקשורת להעתקה בכביש 1. יש לעבוד לפי התכנון בתיאום עם חברות התקשורת.</a:t>
            </a:r>
          </a:p>
          <a:p>
            <a:pPr marL="342900" indent="-342900" algn="r" rtl="1">
              <a:lnSpc>
                <a:spcPct val="150000"/>
              </a:lnSpc>
              <a:buSzPct val="100000"/>
              <a:buFont typeface="Arial" panose="020B0604020202020204" pitchFamily="34" charset="0"/>
              <a:buChar char="•"/>
              <a:defRPr/>
            </a:pPr>
            <a:r>
              <a:rPr lang="he-IL" altLang="he-IL" sz="2000" kern="0" dirty="0">
                <a:cs typeface="+mj-cs"/>
              </a:rPr>
              <a:t>בפרויקט נשמרה רצועת תשתיות לכל חברות התקשורת- סלקום, פרטנר, </a:t>
            </a:r>
            <a:r>
              <a:rPr lang="he-IL" altLang="he-IL" sz="2000" kern="0">
                <a:cs typeface="+mj-cs"/>
              </a:rPr>
              <a:t>בזק והוט.</a:t>
            </a:r>
            <a:endParaRPr lang="he-IL" altLang="he-IL" sz="2000" kern="0" dirty="0">
              <a:cs typeface="+mj-cs"/>
            </a:endParaRPr>
          </a:p>
          <a:p>
            <a:pPr marL="342900" indent="-342900" algn="r" rtl="1">
              <a:lnSpc>
                <a:spcPct val="150000"/>
              </a:lnSpc>
              <a:buSzPct val="100000"/>
              <a:buFont typeface="Arial" panose="020B0604020202020204" pitchFamily="34" charset="0"/>
              <a:buChar char="•"/>
              <a:defRPr/>
            </a:pPr>
            <a:r>
              <a:rPr lang="he-IL" altLang="he-IL" sz="2000" kern="0" dirty="0">
                <a:cs typeface="+mj-cs"/>
              </a:rPr>
              <a:t>כדאי שהקבלן המבצע יהיה מאושר ע"י חברות תקשורת (זירוז תהליכים).</a:t>
            </a:r>
          </a:p>
          <a:p>
            <a:pPr algn="r" rtl="1" eaLnBrk="1" hangingPunct="1">
              <a:buSzPct val="100000"/>
              <a:defRPr/>
            </a:pPr>
            <a:endParaRPr lang="he-IL" altLang="he-IL" sz="2000" b="1" u="sng" kern="0" dirty="0">
              <a:solidFill>
                <a:schemeClr val="tx2"/>
              </a:solidFill>
            </a:endParaRPr>
          </a:p>
        </p:txBody>
      </p:sp>
      <p:pic>
        <p:nvPicPr>
          <p:cNvPr id="15" name="Picture 6">
            <a:extLst>
              <a:ext uri="{FF2B5EF4-FFF2-40B4-BE49-F238E27FC236}">
                <a16:creationId xmlns:a16="http://schemas.microsoft.com/office/drawing/2014/main" id="{B53596CD-2273-1FDC-0FBA-15548B6FC4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0301" y="1843677"/>
            <a:ext cx="532259" cy="457793"/>
          </a:xfrm>
          <a:prstGeom prst="rect">
            <a:avLst/>
          </a:prstGeom>
          <a:noFill/>
          <a:ln>
            <a:noFill/>
          </a:ln>
        </p:spPr>
      </p:pic>
      <p:pic>
        <p:nvPicPr>
          <p:cNvPr id="4" name="Picture 7" descr="Image result for â«×.×©. ××ªâ¬â">
            <a:extLst>
              <a:ext uri="{FF2B5EF4-FFF2-40B4-BE49-F238E27FC236}">
                <a16:creationId xmlns:a16="http://schemas.microsoft.com/office/drawing/2014/main" id="{B25E423F-E601-9B8A-E18D-79B7D8BFB2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5EB75BB5-CEFE-03BE-BEEA-CC4B412882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5">
            <a:extLst>
              <a:ext uri="{FF2B5EF4-FFF2-40B4-BE49-F238E27FC236}">
                <a16:creationId xmlns:a16="http://schemas.microsoft.com/office/drawing/2014/main" id="{C00581A0-25BC-B4D4-583D-305257A1FE65}"/>
              </a:ext>
            </a:extLst>
          </p:cNvPr>
          <p:cNvPicPr>
            <a:picLocks noChangeAspect="1"/>
          </p:cNvPicPr>
          <p:nvPr/>
        </p:nvPicPr>
        <p:blipFill>
          <a:blip r:embed="rId5"/>
          <a:stretch>
            <a:fillRect/>
          </a:stretch>
        </p:blipFill>
        <p:spPr>
          <a:xfrm>
            <a:off x="1389243" y="74551"/>
            <a:ext cx="902500" cy="707365"/>
          </a:xfrm>
          <a:prstGeom prst="rect">
            <a:avLst/>
          </a:prstGeom>
        </p:spPr>
      </p:pic>
      <p:sp>
        <p:nvSpPr>
          <p:cNvPr id="10" name="Rectangle 2">
            <a:extLst>
              <a:ext uri="{FF2B5EF4-FFF2-40B4-BE49-F238E27FC236}">
                <a16:creationId xmlns:a16="http://schemas.microsoft.com/office/drawing/2014/main" id="{C32556F8-5557-922C-B44E-E85DF9964D6E}"/>
              </a:ext>
            </a:extLst>
          </p:cNvPr>
          <p:cNvSpPr txBox="1">
            <a:spLocks noChangeArrowheads="1"/>
          </p:cNvSpPr>
          <p:nvPr/>
        </p:nvSpPr>
        <p:spPr bwMode="auto">
          <a:xfrm>
            <a:off x="1643851" y="781916"/>
            <a:ext cx="63352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he-IL" altLang="he-IL" sz="2800" b="1" dirty="0">
                <a:solidFill>
                  <a:schemeClr val="tx1">
                    <a:lumMod val="95000"/>
                  </a:schemeClr>
                </a:solidFill>
                <a:latin typeface="Arial" panose="020B0604020202020204" pitchFamily="34" charset="0"/>
                <a:cs typeface="+mn-cs"/>
              </a:rPr>
              <a:t>חשמל תאורה ותקשורת</a:t>
            </a:r>
          </a:p>
        </p:txBody>
      </p:sp>
    </p:spTree>
    <p:extLst>
      <p:ext uri="{BB962C8B-B14F-4D97-AF65-F5344CB8AC3E}">
        <p14:creationId xmlns:p14="http://schemas.microsoft.com/office/powerpoint/2010/main" val="38173130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תוכן 2">
            <a:extLst>
              <a:ext uri="{FF2B5EF4-FFF2-40B4-BE49-F238E27FC236}">
                <a16:creationId xmlns:a16="http://schemas.microsoft.com/office/drawing/2014/main" id="{F8A107B4-8880-47FB-BC48-E9356B19B698}"/>
              </a:ext>
            </a:extLst>
          </p:cNvPr>
          <p:cNvSpPr txBox="1">
            <a:spLocks/>
          </p:cNvSpPr>
          <p:nvPr/>
        </p:nvSpPr>
        <p:spPr>
          <a:xfrm>
            <a:off x="107504" y="692696"/>
            <a:ext cx="9144000" cy="1629544"/>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he-IL" b="1" dirty="0">
              <a:ln w="0"/>
              <a:effectLst>
                <a:outerShdw blurRad="38100" dist="19050" dir="2700000" algn="tl" rotWithShape="0">
                  <a:schemeClr val="dk1">
                    <a:alpha val="40000"/>
                  </a:schemeClr>
                </a:outerShdw>
              </a:effectLst>
            </a:endParaRPr>
          </a:p>
        </p:txBody>
      </p:sp>
      <p:sp>
        <p:nvSpPr>
          <p:cNvPr id="10" name="תיבת טקסט 9">
            <a:extLst>
              <a:ext uri="{FF2B5EF4-FFF2-40B4-BE49-F238E27FC236}">
                <a16:creationId xmlns:a16="http://schemas.microsoft.com/office/drawing/2014/main" id="{7618E171-0E6C-F380-ECF3-86B7BA274E46}"/>
              </a:ext>
            </a:extLst>
          </p:cNvPr>
          <p:cNvSpPr txBox="1"/>
          <p:nvPr/>
        </p:nvSpPr>
        <p:spPr>
          <a:xfrm>
            <a:off x="1873040" y="1014049"/>
            <a:ext cx="5046784" cy="523220"/>
          </a:xfrm>
          <a:prstGeom prst="rect">
            <a:avLst/>
          </a:prstGeom>
          <a:noFill/>
        </p:spPr>
        <p:txBody>
          <a:bodyPr wrap="square">
            <a:spAutoFit/>
          </a:bodyPr>
          <a:lstStyle/>
          <a:p>
            <a:pPr algn="ctr" rtl="1"/>
            <a:r>
              <a:rPr lang="he-IL" altLang="he-IL" sz="2800" b="1" dirty="0">
                <a:solidFill>
                  <a:schemeClr val="tx1">
                    <a:lumMod val="95000"/>
                  </a:schemeClr>
                </a:solidFill>
                <a:latin typeface="Gisha" panose="020B0502040204020203" pitchFamily="34" charset="-79"/>
                <a:ea typeface="Times New Roman" pitchFamily="18" charset="0"/>
              </a:rPr>
              <a:t>שיקום ופיתוח הנחלים</a:t>
            </a:r>
          </a:p>
        </p:txBody>
      </p:sp>
      <p:sp>
        <p:nvSpPr>
          <p:cNvPr id="17" name="תיבת טקסט 16">
            <a:extLst>
              <a:ext uri="{FF2B5EF4-FFF2-40B4-BE49-F238E27FC236}">
                <a16:creationId xmlns:a16="http://schemas.microsoft.com/office/drawing/2014/main" id="{B1C0F478-6E19-240A-B399-F21314EDA972}"/>
              </a:ext>
            </a:extLst>
          </p:cNvPr>
          <p:cNvSpPr txBox="1"/>
          <p:nvPr/>
        </p:nvSpPr>
        <p:spPr>
          <a:xfrm>
            <a:off x="1908772" y="2541414"/>
            <a:ext cx="6831464" cy="3180101"/>
          </a:xfrm>
          <a:prstGeom prst="rect">
            <a:avLst/>
          </a:prstGeom>
          <a:noFill/>
        </p:spPr>
        <p:txBody>
          <a:bodyPr wrap="square">
            <a:spAutoFit/>
          </a:bodyPr>
          <a:lstStyle/>
          <a:p>
            <a:pPr marL="285750" indent="-285750" algn="r" rtl="1">
              <a:lnSpc>
                <a:spcPct val="150000"/>
              </a:lnSpc>
              <a:buFont typeface="Courier New" panose="02070309020205020404" pitchFamily="49" charset="0"/>
              <a:buChar char="o"/>
            </a:pPr>
            <a:r>
              <a:rPr lang="he-IL" altLang="he-IL" sz="2000" dirty="0">
                <a:solidFill>
                  <a:schemeClr val="tx1">
                    <a:lumMod val="95000"/>
                  </a:schemeClr>
                </a:solidFill>
                <a:latin typeface="Arial" panose="020B0604020202020204" pitchFamily="34" charset="0"/>
              </a:rPr>
              <a:t>חפירה ויצירת ערוץ נחל.</a:t>
            </a:r>
          </a:p>
          <a:p>
            <a:pPr marL="285750" indent="-285750" algn="r" rtl="1">
              <a:lnSpc>
                <a:spcPct val="150000"/>
              </a:lnSpc>
              <a:buFont typeface="Courier New" panose="02070309020205020404" pitchFamily="49" charset="0"/>
              <a:buChar char="o"/>
            </a:pPr>
            <a:r>
              <a:rPr lang="he-IL" altLang="he-IL" sz="2000" dirty="0">
                <a:solidFill>
                  <a:schemeClr val="tx1">
                    <a:lumMod val="95000"/>
                  </a:schemeClr>
                </a:solidFill>
                <a:latin typeface="Arial" panose="020B0604020202020204" pitchFamily="34" charset="0"/>
              </a:rPr>
              <a:t>חפירה ובניית בריכות לריסון מי שיטפונות.</a:t>
            </a:r>
          </a:p>
          <a:p>
            <a:pPr marL="285750" indent="-285750" algn="r" rtl="1">
              <a:lnSpc>
                <a:spcPct val="150000"/>
              </a:lnSpc>
              <a:buFont typeface="Courier New" panose="02070309020205020404" pitchFamily="49" charset="0"/>
              <a:buChar char="o"/>
            </a:pPr>
            <a:r>
              <a:rPr lang="he-IL" altLang="he-IL" sz="2000" dirty="0">
                <a:solidFill>
                  <a:schemeClr val="tx1">
                    <a:lumMod val="95000"/>
                  </a:schemeClr>
                </a:solidFill>
                <a:latin typeface="Arial" panose="020B0604020202020204" pitchFamily="34" charset="0"/>
              </a:rPr>
              <a:t>בניית מפלונים, מפלים ופינות ישיבה באמצעות מסלעות.</a:t>
            </a:r>
          </a:p>
          <a:p>
            <a:pPr marL="285750" indent="-285750" algn="r" rtl="1">
              <a:lnSpc>
                <a:spcPct val="150000"/>
              </a:lnSpc>
              <a:buFont typeface="Courier New" panose="02070309020205020404" pitchFamily="49" charset="0"/>
              <a:buChar char="o"/>
            </a:pPr>
            <a:r>
              <a:rPr lang="he-IL" altLang="he-IL" sz="2000" dirty="0">
                <a:solidFill>
                  <a:schemeClr val="tx1">
                    <a:lumMod val="95000"/>
                  </a:schemeClr>
                </a:solidFill>
                <a:latin typeface="Arial" panose="020B0604020202020204" pitchFamily="34" charset="0"/>
              </a:rPr>
              <a:t>יצירת מורכבות מבנית ע"י עיצוב הקרקע , סלעים ואבנים.</a:t>
            </a:r>
          </a:p>
          <a:p>
            <a:pPr marL="285750" indent="-285750" algn="r" rtl="1">
              <a:lnSpc>
                <a:spcPct val="150000"/>
              </a:lnSpc>
              <a:buFont typeface="Courier New" panose="02070309020205020404" pitchFamily="49" charset="0"/>
              <a:buChar char="o"/>
            </a:pPr>
            <a:r>
              <a:rPr lang="he-IL" altLang="he-IL" sz="2000" dirty="0">
                <a:solidFill>
                  <a:schemeClr val="tx1">
                    <a:lumMod val="95000"/>
                  </a:schemeClr>
                </a:solidFill>
                <a:latin typeface="Arial" panose="020B0604020202020204" pitchFamily="34" charset="0"/>
              </a:rPr>
              <a:t>אספקת סלעים טבעיים והצבתם.</a:t>
            </a:r>
          </a:p>
          <a:p>
            <a:pPr marL="285750" indent="-285750" algn="r" rtl="1">
              <a:lnSpc>
                <a:spcPct val="150000"/>
              </a:lnSpc>
              <a:buFont typeface="Courier New" panose="02070309020205020404" pitchFamily="49" charset="0"/>
              <a:buChar char="o"/>
            </a:pPr>
            <a:endParaRPr lang="en-US" altLang="he-IL" dirty="0">
              <a:solidFill>
                <a:schemeClr val="tx1">
                  <a:lumMod val="95000"/>
                </a:schemeClr>
              </a:solidFill>
              <a:latin typeface="Arial" panose="020B0604020202020204" pitchFamily="34" charset="0"/>
            </a:endParaRPr>
          </a:p>
          <a:p>
            <a:pPr algn="l" rtl="1">
              <a:lnSpc>
                <a:spcPct val="150000"/>
              </a:lnSpc>
              <a:buFont typeface="Arial" panose="020B0604020202020204" pitchFamily="34" charset="0"/>
              <a:buNone/>
            </a:pPr>
            <a:r>
              <a:rPr lang="he-IL" altLang="he-IL" sz="1800" dirty="0">
                <a:solidFill>
                  <a:schemeClr val="tx1">
                    <a:lumMod val="95000"/>
                  </a:schemeClr>
                </a:solidFill>
                <a:latin typeface="Arial" panose="020B0604020202020204" pitchFamily="34" charset="0"/>
              </a:rPr>
              <a:t> </a:t>
            </a:r>
            <a:endParaRPr lang="en-US" altLang="he-IL" sz="1800" dirty="0">
              <a:solidFill>
                <a:schemeClr val="tx1">
                  <a:lumMod val="95000"/>
                </a:schemeClr>
              </a:solidFill>
            </a:endParaRPr>
          </a:p>
        </p:txBody>
      </p:sp>
      <p:pic>
        <p:nvPicPr>
          <p:cNvPr id="18" name="תמונה 17">
            <a:extLst>
              <a:ext uri="{FF2B5EF4-FFF2-40B4-BE49-F238E27FC236}">
                <a16:creationId xmlns:a16="http://schemas.microsoft.com/office/drawing/2014/main" id="{167DD50A-3800-F266-603E-CD8BC1D7C4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2404" y="1572592"/>
            <a:ext cx="1411644" cy="770681"/>
          </a:xfrm>
          <a:prstGeom prst="rect">
            <a:avLst/>
          </a:prstGeom>
        </p:spPr>
      </p:pic>
      <p:sp>
        <p:nvSpPr>
          <p:cNvPr id="20" name="תיבת טקסט 19">
            <a:extLst>
              <a:ext uri="{FF2B5EF4-FFF2-40B4-BE49-F238E27FC236}">
                <a16:creationId xmlns:a16="http://schemas.microsoft.com/office/drawing/2014/main" id="{376FA26C-3628-EB81-2B7D-AF3AB2E4800E}"/>
              </a:ext>
            </a:extLst>
          </p:cNvPr>
          <p:cNvSpPr txBox="1"/>
          <p:nvPr/>
        </p:nvSpPr>
        <p:spPr>
          <a:xfrm>
            <a:off x="6569198" y="1885339"/>
            <a:ext cx="2160240" cy="369332"/>
          </a:xfrm>
          <a:prstGeom prst="rect">
            <a:avLst/>
          </a:prstGeom>
          <a:noFill/>
        </p:spPr>
        <p:txBody>
          <a:bodyPr wrap="square">
            <a:spAutoFit/>
          </a:bodyPr>
          <a:lstStyle/>
          <a:p>
            <a:pPr algn="ctr" rtl="1"/>
            <a:r>
              <a:rPr lang="he-IL" altLang="he-IL" sz="1800" b="1" dirty="0">
                <a:solidFill>
                  <a:schemeClr val="tx1">
                    <a:lumMod val="95000"/>
                  </a:schemeClr>
                </a:solidFill>
                <a:latin typeface="Gisha" panose="020B0502040204020203" pitchFamily="34" charset="-79"/>
                <a:ea typeface="Times New Roman" pitchFamily="18" charset="0"/>
              </a:rPr>
              <a:t>תיאור העבודות:</a:t>
            </a:r>
          </a:p>
        </p:txBody>
      </p:sp>
      <p:pic>
        <p:nvPicPr>
          <p:cNvPr id="2" name="Picture 7" descr="Image result for â«×.×©. ××ªâ¬â">
            <a:extLst>
              <a:ext uri="{FF2B5EF4-FFF2-40B4-BE49-F238E27FC236}">
                <a16:creationId xmlns:a16="http://schemas.microsoft.com/office/drawing/2014/main" id="{7B1501F9-417D-F6C3-EA1F-025DE3D199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C3FB2CA0-F9A8-58C0-6266-CBE11E9A93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תמונה 3">
            <a:extLst>
              <a:ext uri="{FF2B5EF4-FFF2-40B4-BE49-F238E27FC236}">
                <a16:creationId xmlns:a16="http://schemas.microsoft.com/office/drawing/2014/main" id="{78F19053-2895-6CD7-644E-06021876A5FA}"/>
              </a:ext>
            </a:extLst>
          </p:cNvPr>
          <p:cNvPicPr>
            <a:picLocks noChangeAspect="1"/>
          </p:cNvPicPr>
          <p:nvPr/>
        </p:nvPicPr>
        <p:blipFill>
          <a:blip r:embed="rId5"/>
          <a:stretch>
            <a:fillRect/>
          </a:stretch>
        </p:blipFill>
        <p:spPr>
          <a:xfrm>
            <a:off x="1389243" y="74551"/>
            <a:ext cx="902500" cy="707365"/>
          </a:xfrm>
          <a:prstGeom prst="rect">
            <a:avLst/>
          </a:prstGeom>
        </p:spPr>
      </p:pic>
    </p:spTree>
    <p:extLst>
      <p:ext uri="{BB962C8B-B14F-4D97-AF65-F5344CB8AC3E}">
        <p14:creationId xmlns:p14="http://schemas.microsoft.com/office/powerpoint/2010/main" val="18224361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תוכן 2">
            <a:extLst>
              <a:ext uri="{FF2B5EF4-FFF2-40B4-BE49-F238E27FC236}">
                <a16:creationId xmlns:a16="http://schemas.microsoft.com/office/drawing/2014/main" id="{F8A107B4-8880-47FB-BC48-E9356B19B698}"/>
              </a:ext>
            </a:extLst>
          </p:cNvPr>
          <p:cNvSpPr txBox="1">
            <a:spLocks/>
          </p:cNvSpPr>
          <p:nvPr/>
        </p:nvSpPr>
        <p:spPr>
          <a:xfrm>
            <a:off x="107504" y="692696"/>
            <a:ext cx="9144000" cy="1629544"/>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he-IL" b="1" dirty="0">
              <a:ln w="0"/>
              <a:effectLst>
                <a:outerShdw blurRad="38100" dist="19050" dir="2700000" algn="tl" rotWithShape="0">
                  <a:schemeClr val="dk1">
                    <a:alpha val="40000"/>
                  </a:schemeClr>
                </a:outerShdw>
              </a:effectLst>
            </a:endParaRPr>
          </a:p>
        </p:txBody>
      </p:sp>
      <p:sp>
        <p:nvSpPr>
          <p:cNvPr id="2" name="תיבת טקסט 1">
            <a:extLst>
              <a:ext uri="{FF2B5EF4-FFF2-40B4-BE49-F238E27FC236}">
                <a16:creationId xmlns:a16="http://schemas.microsoft.com/office/drawing/2014/main" id="{C8191752-8F2A-0D6F-898C-9499BD9F06F5}"/>
              </a:ext>
            </a:extLst>
          </p:cNvPr>
          <p:cNvSpPr txBox="1"/>
          <p:nvPr/>
        </p:nvSpPr>
        <p:spPr>
          <a:xfrm>
            <a:off x="1873040" y="1014049"/>
            <a:ext cx="5046784" cy="523220"/>
          </a:xfrm>
          <a:prstGeom prst="rect">
            <a:avLst/>
          </a:prstGeom>
          <a:noFill/>
        </p:spPr>
        <p:txBody>
          <a:bodyPr wrap="square">
            <a:spAutoFit/>
          </a:bodyPr>
          <a:lstStyle/>
          <a:p>
            <a:pPr algn="ctr" rtl="1"/>
            <a:r>
              <a:rPr lang="he-IL" altLang="he-IL" sz="2800" b="1" dirty="0">
                <a:solidFill>
                  <a:schemeClr val="tx1">
                    <a:lumMod val="95000"/>
                  </a:schemeClr>
                </a:solidFill>
                <a:latin typeface="Gisha" panose="020B0502040204020203" pitchFamily="34" charset="-79"/>
                <a:ea typeface="Times New Roman" pitchFamily="18" charset="0"/>
              </a:rPr>
              <a:t>שיקום ופיתוח הנחלים</a:t>
            </a:r>
          </a:p>
        </p:txBody>
      </p:sp>
      <p:sp>
        <p:nvSpPr>
          <p:cNvPr id="4" name="תיבת טקסט 3">
            <a:extLst>
              <a:ext uri="{FF2B5EF4-FFF2-40B4-BE49-F238E27FC236}">
                <a16:creationId xmlns:a16="http://schemas.microsoft.com/office/drawing/2014/main" id="{EB5B7F81-5317-0B99-5CF5-667E1D46096B}"/>
              </a:ext>
            </a:extLst>
          </p:cNvPr>
          <p:cNvSpPr txBox="1"/>
          <p:nvPr/>
        </p:nvSpPr>
        <p:spPr>
          <a:xfrm>
            <a:off x="6590791" y="1534606"/>
            <a:ext cx="2160240" cy="369332"/>
          </a:xfrm>
          <a:prstGeom prst="rect">
            <a:avLst/>
          </a:prstGeom>
          <a:noFill/>
        </p:spPr>
        <p:txBody>
          <a:bodyPr wrap="square">
            <a:spAutoFit/>
          </a:bodyPr>
          <a:lstStyle/>
          <a:p>
            <a:pPr algn="ctr" rtl="1"/>
            <a:r>
              <a:rPr lang="he-IL" altLang="he-IL" sz="1800" b="1" dirty="0">
                <a:solidFill>
                  <a:schemeClr val="tx1">
                    <a:lumMod val="95000"/>
                  </a:schemeClr>
                </a:solidFill>
                <a:latin typeface="Gisha" panose="020B0502040204020203" pitchFamily="34" charset="-79"/>
                <a:ea typeface="Times New Roman" pitchFamily="18" charset="0"/>
              </a:rPr>
              <a:t>אופן ביצוע העבודות:</a:t>
            </a:r>
          </a:p>
        </p:txBody>
      </p:sp>
      <p:sp>
        <p:nvSpPr>
          <p:cNvPr id="12" name="תיבת טקסט 11">
            <a:extLst>
              <a:ext uri="{FF2B5EF4-FFF2-40B4-BE49-F238E27FC236}">
                <a16:creationId xmlns:a16="http://schemas.microsoft.com/office/drawing/2014/main" id="{D06E419E-3DC7-B0F5-FBA2-0B5E9504BE1A}"/>
              </a:ext>
            </a:extLst>
          </p:cNvPr>
          <p:cNvSpPr txBox="1"/>
          <p:nvPr/>
        </p:nvSpPr>
        <p:spPr>
          <a:xfrm>
            <a:off x="324872" y="2060848"/>
            <a:ext cx="8494256" cy="5216172"/>
          </a:xfrm>
          <a:prstGeom prst="rect">
            <a:avLst/>
          </a:prstGeom>
          <a:noFill/>
        </p:spPr>
        <p:txBody>
          <a:bodyPr wrap="square">
            <a:spAutoFit/>
          </a:bodyPr>
          <a:lstStyle/>
          <a:p>
            <a:pPr marL="285750" indent="-285750" algn="r" rtl="1">
              <a:lnSpc>
                <a:spcPct val="150000"/>
              </a:lnSpc>
              <a:buFont typeface="Courier New" panose="02070309020205020404" pitchFamily="49" charset="0"/>
              <a:buChar char="o"/>
            </a:pPr>
            <a:r>
              <a:rPr lang="he-IL" altLang="he-IL" sz="1600" dirty="0">
                <a:solidFill>
                  <a:schemeClr val="tx1">
                    <a:lumMod val="95000"/>
                  </a:schemeClr>
                </a:solidFill>
                <a:latin typeface="Arial" panose="020B0604020202020204" pitchFamily="34" charset="0"/>
              </a:rPr>
              <a:t>מובהר בזאת כי בכתב הכמויות נתן המתכנן תוספת עבור מחיר הסלעים וזאת בגין הדרישה לסלעים מיוחדים גדולים במיוחד, סוג הסלע, וסלעים רק לפי בחירה ודרישת המתכנן. הקבלן נדרש להביא לשטח סלעים רק לאחר שהמתכנן/ מפקח הנחל אישר אותם לפני הגעתם לשטח! הסלעים יבחרו בתחומי הקו הירוק בלבד והקבלן יציג בפני המתכנן אישור מהרשויות להוצאתם מהשטח לפני העמסתם. העמסת הסלעים והובלתם יעשו ע"י מנופים והובלתם במשאיות בעגלה שטוחה. הפריקה בשטח והצבת הסלעים יעשו ע"י מנופים, כל אלו נועדו למנוע שבירה ופציעת הסלעים.  </a:t>
            </a:r>
          </a:p>
          <a:p>
            <a:pPr marL="285750" indent="-285750" algn="r" rtl="1">
              <a:lnSpc>
                <a:spcPct val="150000"/>
              </a:lnSpc>
              <a:buFont typeface="Courier New" panose="02070309020205020404" pitchFamily="49" charset="0"/>
              <a:buChar char="o"/>
            </a:pPr>
            <a:r>
              <a:rPr lang="he-IL" altLang="he-IL" sz="1600" dirty="0">
                <a:solidFill>
                  <a:schemeClr val="tx1">
                    <a:lumMod val="95000"/>
                  </a:schemeClr>
                </a:solidFill>
                <a:latin typeface="Arial" panose="020B0604020202020204" pitchFamily="34" charset="0"/>
              </a:rPr>
              <a:t>על הקבלן לקחת בחשבון במחיר שהוא נותן עבור הסלעים ולא תינתן כל תוספת עבור הצבת הסלעים בפיקוח צמוד של המתכנן או המפקח. </a:t>
            </a:r>
          </a:p>
          <a:p>
            <a:pPr marL="285750" indent="-285750" algn="r" rtl="1">
              <a:lnSpc>
                <a:spcPct val="150000"/>
              </a:lnSpc>
              <a:buFont typeface="Courier New" panose="02070309020205020404" pitchFamily="49" charset="0"/>
              <a:buChar char="o"/>
            </a:pPr>
            <a:r>
              <a:rPr lang="he-IL" altLang="he-IL" sz="1600" dirty="0">
                <a:solidFill>
                  <a:schemeClr val="tx1">
                    <a:lumMod val="95000"/>
                  </a:schemeClr>
                </a:solidFill>
                <a:latin typeface="Arial" panose="020B0604020202020204" pitchFamily="34" charset="0"/>
              </a:rPr>
              <a:t>העבודות כוללות עבודות איטום בסמוך, ליד ובתוך ערוצי נחלים ויש לבצע את העבודות תוך הקפדה על נהלי הספר הכחול ועל פי הנחיות המתכנן וזאת לאור כוחות הסחף שמופעלים על האיטום. </a:t>
            </a:r>
          </a:p>
          <a:p>
            <a:pPr marL="285750" indent="-285750" algn="r" rtl="1">
              <a:lnSpc>
                <a:spcPct val="150000"/>
              </a:lnSpc>
              <a:buFont typeface="Courier New" panose="02070309020205020404" pitchFamily="49" charset="0"/>
              <a:buChar char="o"/>
            </a:pPr>
            <a:r>
              <a:rPr lang="he-IL" altLang="he-IL" sz="1600" dirty="0">
                <a:solidFill>
                  <a:schemeClr val="tx1">
                    <a:lumMod val="95000"/>
                  </a:schemeClr>
                </a:solidFill>
                <a:latin typeface="Arial" panose="020B0604020202020204" pitchFamily="34" charset="0"/>
              </a:rPr>
              <a:t>על הקבלן לקחת בחשבון שסוג העבודה ואופייה ייצרו תהליכים איטיים יותר ותפוקה נמוכה יותר מתפוקת חפירה ובניית מסלעה קונבנציונלית ועל הקבלן לקחת זאת בחשבון כשהוא נותן את המחיר עבור עבודות אלו.</a:t>
            </a:r>
            <a:endParaRPr lang="en-US" altLang="he-IL" sz="1600" dirty="0">
              <a:solidFill>
                <a:schemeClr val="tx1">
                  <a:lumMod val="95000"/>
                </a:schemeClr>
              </a:solidFill>
            </a:endParaRPr>
          </a:p>
          <a:p>
            <a:pPr marL="285750" indent="-285750" algn="r" rtl="1">
              <a:lnSpc>
                <a:spcPct val="150000"/>
              </a:lnSpc>
              <a:buFont typeface="Courier New" panose="02070309020205020404" pitchFamily="49" charset="0"/>
              <a:buChar char="o"/>
            </a:pPr>
            <a:endParaRPr lang="en-US" altLang="he-IL" sz="1600" dirty="0">
              <a:solidFill>
                <a:schemeClr val="tx1">
                  <a:lumMod val="95000"/>
                </a:schemeClr>
              </a:solidFill>
            </a:endParaRPr>
          </a:p>
        </p:txBody>
      </p:sp>
      <p:pic>
        <p:nvPicPr>
          <p:cNvPr id="13" name="תמונה 12">
            <a:extLst>
              <a:ext uri="{FF2B5EF4-FFF2-40B4-BE49-F238E27FC236}">
                <a16:creationId xmlns:a16="http://schemas.microsoft.com/office/drawing/2014/main" id="{92BDE72D-19D8-AA05-8964-2A797DB34F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2951" y="1415056"/>
            <a:ext cx="1298098" cy="708691"/>
          </a:xfrm>
          <a:prstGeom prst="rect">
            <a:avLst/>
          </a:prstGeom>
        </p:spPr>
      </p:pic>
      <p:pic>
        <p:nvPicPr>
          <p:cNvPr id="3" name="Picture 7" descr="Image result for â«×.×©. ××ªâ¬â">
            <a:extLst>
              <a:ext uri="{FF2B5EF4-FFF2-40B4-BE49-F238E27FC236}">
                <a16:creationId xmlns:a16="http://schemas.microsoft.com/office/drawing/2014/main" id="{27DC7E5A-76F3-008D-E5E6-FC98974AAD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5C78E542-29BA-D9CB-DAF7-BB0B42A266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תמונה 9">
            <a:extLst>
              <a:ext uri="{FF2B5EF4-FFF2-40B4-BE49-F238E27FC236}">
                <a16:creationId xmlns:a16="http://schemas.microsoft.com/office/drawing/2014/main" id="{62F12B78-01BB-9312-EA1D-B453E84A8206}"/>
              </a:ext>
            </a:extLst>
          </p:cNvPr>
          <p:cNvPicPr>
            <a:picLocks noChangeAspect="1"/>
          </p:cNvPicPr>
          <p:nvPr/>
        </p:nvPicPr>
        <p:blipFill>
          <a:blip r:embed="rId5"/>
          <a:stretch>
            <a:fillRect/>
          </a:stretch>
        </p:blipFill>
        <p:spPr>
          <a:xfrm>
            <a:off x="1389243" y="74551"/>
            <a:ext cx="902500" cy="707365"/>
          </a:xfrm>
          <a:prstGeom prst="rect">
            <a:avLst/>
          </a:prstGeom>
        </p:spPr>
      </p:pic>
    </p:spTree>
    <p:extLst>
      <p:ext uri="{BB962C8B-B14F-4D97-AF65-F5344CB8AC3E}">
        <p14:creationId xmlns:p14="http://schemas.microsoft.com/office/powerpoint/2010/main" val="144905386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תוכן 2">
            <a:extLst>
              <a:ext uri="{FF2B5EF4-FFF2-40B4-BE49-F238E27FC236}">
                <a16:creationId xmlns:a16="http://schemas.microsoft.com/office/drawing/2014/main" id="{F8A107B4-8880-47FB-BC48-E9356B19B698}"/>
              </a:ext>
            </a:extLst>
          </p:cNvPr>
          <p:cNvSpPr txBox="1">
            <a:spLocks/>
          </p:cNvSpPr>
          <p:nvPr/>
        </p:nvSpPr>
        <p:spPr>
          <a:xfrm>
            <a:off x="107504" y="692696"/>
            <a:ext cx="9144000" cy="1629544"/>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he-IL" b="1" dirty="0">
              <a:ln w="0"/>
              <a:effectLst>
                <a:outerShdw blurRad="38100" dist="19050" dir="2700000" algn="tl" rotWithShape="0">
                  <a:schemeClr val="dk1">
                    <a:alpha val="40000"/>
                  </a:schemeClr>
                </a:outerShdw>
              </a:effectLst>
            </a:endParaRPr>
          </a:p>
        </p:txBody>
      </p:sp>
      <p:sp>
        <p:nvSpPr>
          <p:cNvPr id="2" name="תיבת טקסט 1">
            <a:extLst>
              <a:ext uri="{FF2B5EF4-FFF2-40B4-BE49-F238E27FC236}">
                <a16:creationId xmlns:a16="http://schemas.microsoft.com/office/drawing/2014/main" id="{DF28B3F1-7F76-CE22-0C0A-5D9643CD4379}"/>
              </a:ext>
            </a:extLst>
          </p:cNvPr>
          <p:cNvSpPr txBox="1"/>
          <p:nvPr/>
        </p:nvSpPr>
        <p:spPr>
          <a:xfrm>
            <a:off x="2140000" y="747383"/>
            <a:ext cx="5046784" cy="523220"/>
          </a:xfrm>
          <a:prstGeom prst="rect">
            <a:avLst/>
          </a:prstGeom>
          <a:noFill/>
        </p:spPr>
        <p:txBody>
          <a:bodyPr wrap="square">
            <a:spAutoFit/>
          </a:bodyPr>
          <a:lstStyle/>
          <a:p>
            <a:pPr algn="ctr" rtl="1"/>
            <a:r>
              <a:rPr lang="he-IL" altLang="he-IL" sz="2800" b="1" dirty="0" err="1">
                <a:solidFill>
                  <a:schemeClr val="tx1">
                    <a:lumMod val="95000"/>
                  </a:schemeClr>
                </a:solidFill>
                <a:latin typeface="Gisha" panose="020B0502040204020203" pitchFamily="34" charset="-79"/>
                <a:ea typeface="Times New Roman" pitchFamily="18" charset="0"/>
              </a:rPr>
              <a:t>ספרינקלרים</a:t>
            </a:r>
            <a:endParaRPr lang="he-IL" altLang="he-IL" sz="2800" b="1" dirty="0">
              <a:solidFill>
                <a:schemeClr val="tx1">
                  <a:lumMod val="95000"/>
                </a:schemeClr>
              </a:solidFill>
              <a:latin typeface="Gisha" panose="020B0502040204020203" pitchFamily="34" charset="-79"/>
              <a:ea typeface="Times New Roman" pitchFamily="18" charset="0"/>
            </a:endParaRPr>
          </a:p>
        </p:txBody>
      </p:sp>
      <p:graphicFrame>
        <p:nvGraphicFramePr>
          <p:cNvPr id="4" name="אובייקט 3">
            <a:extLst>
              <a:ext uri="{FF2B5EF4-FFF2-40B4-BE49-F238E27FC236}">
                <a16:creationId xmlns:a16="http://schemas.microsoft.com/office/drawing/2014/main" id="{3B428AD2-F49D-E07D-84E9-A38C6B943975}"/>
              </a:ext>
            </a:extLst>
          </p:cNvPr>
          <p:cNvGraphicFramePr>
            <a:graphicFrameLocks noChangeAspect="1"/>
          </p:cNvGraphicFramePr>
          <p:nvPr/>
        </p:nvGraphicFramePr>
        <p:xfrm>
          <a:off x="4416108" y="1299467"/>
          <a:ext cx="617189" cy="401341"/>
        </p:xfrm>
        <a:graphic>
          <a:graphicData uri="http://schemas.openxmlformats.org/presentationml/2006/ole">
            <mc:AlternateContent xmlns:mc="http://schemas.openxmlformats.org/markup-compatibility/2006">
              <mc:Choice xmlns:v="urn:schemas-microsoft-com:vml" Requires="v">
                <p:oleObj r:id="rId2" imgW="5695238" imgH="3333333" progId="">
                  <p:embed/>
                </p:oleObj>
              </mc:Choice>
              <mc:Fallback>
                <p:oleObj r:id="rId2" imgW="5695238" imgH="3333333" progId="">
                  <p:embed/>
                  <p:pic>
                    <p:nvPicPr>
                      <p:cNvPr id="4" name="אובייקט 3">
                        <a:extLst>
                          <a:ext uri="{FF2B5EF4-FFF2-40B4-BE49-F238E27FC236}">
                            <a16:creationId xmlns:a16="http://schemas.microsoft.com/office/drawing/2014/main" id="{3B428AD2-F49D-E07D-84E9-A38C6B943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108" y="1299467"/>
                        <a:ext cx="617189" cy="401341"/>
                      </a:xfrm>
                      <a:prstGeom prst="rect">
                        <a:avLst/>
                      </a:prstGeom>
                      <a:noFill/>
                    </p:spPr>
                  </p:pic>
                </p:oleObj>
              </mc:Fallback>
            </mc:AlternateContent>
          </a:graphicData>
        </a:graphic>
      </p:graphicFrame>
      <p:sp>
        <p:nvSpPr>
          <p:cNvPr id="10" name="תיבת טקסט 9">
            <a:extLst>
              <a:ext uri="{FF2B5EF4-FFF2-40B4-BE49-F238E27FC236}">
                <a16:creationId xmlns:a16="http://schemas.microsoft.com/office/drawing/2014/main" id="{C47C1082-1728-028E-0081-C2DEF9DEF40F}"/>
              </a:ext>
            </a:extLst>
          </p:cNvPr>
          <p:cNvSpPr txBox="1"/>
          <p:nvPr/>
        </p:nvSpPr>
        <p:spPr>
          <a:xfrm>
            <a:off x="107504" y="1621092"/>
            <a:ext cx="8877099" cy="2966133"/>
          </a:xfrm>
          <a:prstGeom prst="rect">
            <a:avLst/>
          </a:prstGeom>
          <a:noFill/>
        </p:spPr>
        <p:txBody>
          <a:bodyPr wrap="square">
            <a:spAutoFit/>
          </a:bodyPr>
          <a:lstStyle/>
          <a:p>
            <a:pPr algn="r" rtl="1">
              <a:lnSpc>
                <a:spcPct val="115000"/>
              </a:lnSpc>
              <a:spcAft>
                <a:spcPts val="800"/>
              </a:spcAft>
            </a:pPr>
            <a:endParaRPr lang="he-IL" sz="1400" dirty="0">
              <a:effectLst/>
              <a:latin typeface="Arial" panose="020B0604020202020204" pitchFamily="34" charset="0"/>
              <a:ea typeface="Arial" panose="020B0604020202020204" pitchFamily="34" charset="0"/>
              <a:cs typeface="Arial" panose="020B0604020202020204" pitchFamily="34" charset="0"/>
            </a:endParaRPr>
          </a:p>
          <a:p>
            <a:pPr algn="r" rtl="1">
              <a:lnSpc>
                <a:spcPct val="115000"/>
              </a:lnSpc>
              <a:spcAft>
                <a:spcPts val="800"/>
              </a:spcAft>
            </a:pPr>
            <a:r>
              <a:rPr lang="he-IL" sz="1400" dirty="0">
                <a:effectLst/>
                <a:latin typeface="Arial" panose="020B0604020202020204" pitchFamily="34" charset="0"/>
                <a:ea typeface="Arial" panose="020B0604020202020204" pitchFamily="34" charset="0"/>
                <a:cs typeface="Arial" panose="020B0604020202020204" pitchFamily="34" charset="0"/>
              </a:rPr>
              <a:t>דגשים לעבודות הנחת צנרת חיבורי מגרשים ובוסטר </a:t>
            </a:r>
            <a:r>
              <a:rPr lang="he-IL" sz="1400" dirty="0" err="1">
                <a:effectLst/>
                <a:latin typeface="Arial" panose="020B0604020202020204" pitchFamily="34" charset="0"/>
                <a:ea typeface="Arial" panose="020B0604020202020204" pitchFamily="34" charset="0"/>
                <a:cs typeface="Arial" panose="020B0604020202020204" pitchFamily="34" charset="0"/>
              </a:rPr>
              <a:t>למתזים</a:t>
            </a:r>
            <a:r>
              <a:rPr lang="he-IL" sz="1400" dirty="0">
                <a:effectLst/>
                <a:latin typeface="Arial" panose="020B0604020202020204" pitchFamily="34" charset="0"/>
                <a:ea typeface="Arial" panose="020B0604020202020204" pitchFamily="34" charset="0"/>
                <a:cs typeface="Arial" panose="020B0604020202020204" pitchFamily="34" charset="0"/>
              </a:rPr>
              <a:t>:</a:t>
            </a:r>
          </a:p>
          <a:p>
            <a:pPr algn="r" rtl="1">
              <a:lnSpc>
                <a:spcPct val="115000"/>
              </a:lnSpc>
              <a:spcAft>
                <a:spcPts val="800"/>
              </a:spcAft>
            </a:pP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r" rtl="1">
              <a:lnSpc>
                <a:spcPct val="115000"/>
              </a:lnSpc>
              <a:spcAft>
                <a:spcPts val="800"/>
              </a:spcAft>
              <a:buFont typeface="Symbol" panose="05050102010706020507" pitchFamily="18" charset="2"/>
              <a:buChar char=""/>
            </a:pPr>
            <a:r>
              <a:rPr lang="he-IL" sz="1400" dirty="0">
                <a:effectLst/>
                <a:latin typeface="Arial" panose="020B0604020202020204" pitchFamily="34" charset="0"/>
                <a:ea typeface="Arial" panose="020B0604020202020204" pitchFamily="34" charset="0"/>
                <a:cs typeface="Arial" panose="020B0604020202020204" pitchFamily="34" charset="0"/>
              </a:rPr>
              <a:t>המשאבות יהיו  מסוג דיזל מאושרות </a:t>
            </a:r>
            <a:r>
              <a:rPr lang="en-US" sz="1400" dirty="0">
                <a:effectLst/>
                <a:latin typeface="Arial" panose="020B0604020202020204" pitchFamily="34" charset="0"/>
                <a:ea typeface="Arial" panose="020B0604020202020204" pitchFamily="34" charset="0"/>
                <a:cs typeface="Arial" panose="020B0604020202020204" pitchFamily="34" charset="0"/>
              </a:rPr>
              <a:t>UL</a:t>
            </a:r>
            <a:r>
              <a:rPr lang="he-IL" sz="1400" dirty="0">
                <a:effectLst/>
                <a:latin typeface="Arial" panose="020B0604020202020204" pitchFamily="34" charset="0"/>
                <a:ea typeface="Arial" panose="020B0604020202020204" pitchFamily="34" charset="0"/>
                <a:cs typeface="Arial" panose="020B0604020202020204" pitchFamily="34" charset="0"/>
              </a:rPr>
              <a:t>/</a:t>
            </a:r>
            <a:r>
              <a:rPr lang="en-US" sz="1400" dirty="0">
                <a:effectLst/>
                <a:latin typeface="Arial" panose="020B0604020202020204" pitchFamily="34" charset="0"/>
                <a:ea typeface="Arial" panose="020B0604020202020204" pitchFamily="34" charset="0"/>
                <a:cs typeface="Arial" panose="020B0604020202020204" pitchFamily="34" charset="0"/>
              </a:rPr>
              <a:t>FM </a:t>
            </a:r>
            <a:r>
              <a:rPr lang="en-US" sz="1400" dirty="0">
                <a:latin typeface="Arial" panose="020B0604020202020204" pitchFamily="34" charset="0"/>
                <a:ea typeface="Arial" panose="020B0604020202020204" pitchFamily="34" charset="0"/>
                <a:cs typeface="Arial" panose="020B0604020202020204" pitchFamily="34" charset="0"/>
              </a:rPr>
              <a:t>/</a:t>
            </a:r>
            <a:r>
              <a:rPr lang="he-IL" sz="1400" dirty="0">
                <a:latin typeface="Arial" panose="020B0604020202020204" pitchFamily="34" charset="0"/>
                <a:ea typeface="Arial" panose="020B0604020202020204" pitchFamily="34" charset="0"/>
                <a:cs typeface="Arial" panose="020B0604020202020204" pitchFamily="34" charset="0"/>
              </a:rPr>
              <a:t>.</a:t>
            </a:r>
            <a:endParaRPr lang="en-US" sz="1400" dirty="0">
              <a:latin typeface="Arial" panose="020B0604020202020204" pitchFamily="34" charset="0"/>
              <a:ea typeface="Arial" panose="020B0604020202020204" pitchFamily="34" charset="0"/>
              <a:cs typeface="Arial" panose="020B0604020202020204" pitchFamily="34" charset="0"/>
            </a:endParaRPr>
          </a:p>
          <a:p>
            <a:pPr marL="342900" lvl="0" indent="-342900" algn="r" rtl="1">
              <a:lnSpc>
                <a:spcPct val="115000"/>
              </a:lnSpc>
              <a:spcAft>
                <a:spcPts val="800"/>
              </a:spcAft>
              <a:buFont typeface="Symbol" panose="05050102010706020507" pitchFamily="18" charset="2"/>
              <a:buChar char=""/>
            </a:pPr>
            <a:r>
              <a:rPr lang="he-IL" sz="1400" dirty="0">
                <a:effectLst/>
                <a:latin typeface="Arial" panose="020B0604020202020204" pitchFamily="34" charset="0"/>
                <a:ea typeface="Arial" panose="020B0604020202020204" pitchFamily="34" charset="0"/>
                <a:cs typeface="Arial" panose="020B0604020202020204" pitchFamily="34" charset="0"/>
              </a:rPr>
              <a:t>יש לקבל אישור מכון התקנים או מעבדה מוסמכת להתקנה והפעלת הבוסטר על הקבלן לבצע את הנ"ל.</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r" rtl="1">
              <a:lnSpc>
                <a:spcPct val="115000"/>
              </a:lnSpc>
              <a:spcAft>
                <a:spcPts val="800"/>
              </a:spcAft>
              <a:buFont typeface="Symbol" panose="05050102010706020507" pitchFamily="18" charset="2"/>
              <a:buChar char=""/>
            </a:pPr>
            <a:r>
              <a:rPr lang="he-IL" sz="1400" dirty="0">
                <a:effectLst/>
                <a:latin typeface="Arial" panose="020B0604020202020204" pitchFamily="34" charset="0"/>
                <a:ea typeface="Arial" panose="020B0604020202020204" pitchFamily="34" charset="0"/>
                <a:cs typeface="Arial" panose="020B0604020202020204" pitchFamily="34" charset="0"/>
              </a:rPr>
              <a:t>הקבלן יבצע את מערכות הצנרת לפי תקן </a:t>
            </a:r>
            <a:r>
              <a:rPr lang="en-US" sz="1400" dirty="0">
                <a:effectLst/>
                <a:latin typeface="Arial" panose="020B0604020202020204" pitchFamily="34" charset="0"/>
                <a:ea typeface="Arial" panose="020B0604020202020204" pitchFamily="34" charset="0"/>
                <a:cs typeface="Arial" panose="020B0604020202020204" pitchFamily="34" charset="0"/>
              </a:rPr>
              <a:t>NFPA</a:t>
            </a:r>
            <a:r>
              <a:rPr lang="he-IL" sz="1400" dirty="0">
                <a:effectLst/>
                <a:latin typeface="Arial" panose="020B0604020202020204" pitchFamily="34" charset="0"/>
                <a:ea typeface="Arial" panose="020B0604020202020204" pitchFamily="34" charset="0"/>
                <a:cs typeface="Arial" panose="020B0604020202020204" pitchFamily="34" charset="0"/>
              </a:rPr>
              <a:t> 13 ותקן 1596 בגרסתם העדכנית ביותר.</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r" rtl="1">
              <a:lnSpc>
                <a:spcPct val="115000"/>
              </a:lnSpc>
              <a:spcAft>
                <a:spcPts val="800"/>
              </a:spcAft>
              <a:buFont typeface="Symbol" panose="05050102010706020507" pitchFamily="18" charset="2"/>
              <a:buChar char=""/>
            </a:pPr>
            <a:r>
              <a:rPr lang="he-IL" sz="1400" dirty="0">
                <a:effectLst/>
                <a:latin typeface="Arial" panose="020B0604020202020204" pitchFamily="34" charset="0"/>
                <a:ea typeface="Arial" panose="020B0604020202020204" pitchFamily="34" charset="0"/>
                <a:cs typeface="Arial" panose="020B0604020202020204" pitchFamily="34" charset="0"/>
              </a:rPr>
              <a:t>מערכת המשאבות ומאגר מים לכיבוי אש יבוצעו ע"פ תקן 20,22 </a:t>
            </a:r>
            <a:r>
              <a:rPr lang="en-US" sz="1400" dirty="0">
                <a:effectLst/>
                <a:latin typeface="Arial" panose="020B0604020202020204" pitchFamily="34" charset="0"/>
                <a:ea typeface="Arial" panose="020B0604020202020204" pitchFamily="34" charset="0"/>
                <a:cs typeface="Arial" panose="020B0604020202020204" pitchFamily="34" charset="0"/>
              </a:rPr>
              <a:t>NFPA</a:t>
            </a:r>
            <a:r>
              <a:rPr lang="he-IL" sz="1400" dirty="0">
                <a:effectLst/>
                <a:latin typeface="Arial" panose="020B0604020202020204" pitchFamily="34" charset="0"/>
                <a:ea typeface="Arial" panose="020B0604020202020204" pitchFamily="34" charset="0"/>
                <a:cs typeface="Arial" panose="020B0604020202020204" pitchFamily="34" charset="0"/>
              </a:rPr>
              <a:t>.</a:t>
            </a:r>
            <a:endParaRPr lang="en-US" sz="11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gn="r" rtl="1">
              <a:lnSpc>
                <a:spcPct val="115000"/>
              </a:lnSpc>
              <a:spcAft>
                <a:spcPts val="800"/>
              </a:spcAft>
              <a:buFont typeface="Symbol" panose="05050102010706020507" pitchFamily="18" charset="2"/>
              <a:buChar char=""/>
            </a:pPr>
            <a:r>
              <a:rPr lang="he-IL" sz="1400" dirty="0">
                <a:effectLst/>
                <a:latin typeface="Arial" panose="020B0604020202020204" pitchFamily="34" charset="0"/>
                <a:ea typeface="Arial" panose="020B0604020202020204" pitchFamily="34" charset="0"/>
                <a:cs typeface="Arial" panose="020B0604020202020204" pitchFamily="34" charset="0"/>
              </a:rPr>
              <a:t>קבלן ביצוע מערכת </a:t>
            </a:r>
            <a:r>
              <a:rPr lang="he-IL" sz="1400" dirty="0" err="1">
                <a:effectLst/>
                <a:latin typeface="Arial" panose="020B0604020202020204" pitchFamily="34" charset="0"/>
                <a:ea typeface="Arial" panose="020B0604020202020204" pitchFamily="34" charset="0"/>
                <a:cs typeface="Arial" panose="020B0604020202020204" pitchFamily="34" charset="0"/>
              </a:rPr>
              <a:t>המתזים</a:t>
            </a:r>
            <a:r>
              <a:rPr lang="he-IL" sz="1400" dirty="0">
                <a:effectLst/>
                <a:latin typeface="Arial" panose="020B0604020202020204" pitchFamily="34" charset="0"/>
                <a:ea typeface="Arial" panose="020B0604020202020204" pitchFamily="34" charset="0"/>
                <a:cs typeface="Arial" panose="020B0604020202020204" pitchFamily="34" charset="0"/>
              </a:rPr>
              <a:t> יהיה קבלן שעבר הסמכה ע"י </a:t>
            </a:r>
            <a:r>
              <a:rPr lang="he-IL" sz="1400" dirty="0" err="1">
                <a:effectLst/>
                <a:latin typeface="Arial" panose="020B0604020202020204" pitchFamily="34" charset="0"/>
                <a:ea typeface="Arial" panose="020B0604020202020204" pitchFamily="34" charset="0"/>
                <a:cs typeface="Arial" panose="020B0604020202020204" pitchFamily="34" charset="0"/>
              </a:rPr>
              <a:t>מת"י</a:t>
            </a:r>
            <a:r>
              <a:rPr lang="he-IL" sz="1400" dirty="0">
                <a:effectLst/>
                <a:latin typeface="Arial" panose="020B0604020202020204" pitchFamily="34" charset="0"/>
                <a:ea typeface="Arial" panose="020B0604020202020204" pitchFamily="34" charset="0"/>
                <a:cs typeface="Arial" panose="020B0604020202020204" pitchFamily="34" charset="0"/>
              </a:rPr>
              <a:t> או </a:t>
            </a:r>
            <a:r>
              <a:rPr lang="en-US" sz="1400" dirty="0">
                <a:effectLst/>
                <a:latin typeface="Arial" panose="020B0604020202020204" pitchFamily="34" charset="0"/>
                <a:ea typeface="Arial" panose="020B0604020202020204" pitchFamily="34" charset="0"/>
                <a:cs typeface="Arial" panose="020B0604020202020204" pitchFamily="34" charset="0"/>
              </a:rPr>
              <a:t>NFPA</a:t>
            </a:r>
            <a:r>
              <a:rPr lang="he-IL" sz="1400" dirty="0">
                <a:effectLst/>
                <a:latin typeface="Arial" panose="020B0604020202020204" pitchFamily="34" charset="0"/>
                <a:ea typeface="Arial" panose="020B0604020202020204" pitchFamily="34" charset="0"/>
                <a:cs typeface="Arial" panose="020B0604020202020204" pitchFamily="34" charset="0"/>
              </a:rPr>
              <a:t> והינו מוסמך להתקין ולהרכיב מערכות בוסטר לכיבוי אש במים.</a:t>
            </a:r>
            <a:endParaRPr lang="en-US" sz="1100" dirty="0">
              <a:effectLst/>
              <a:latin typeface="Arial" panose="020B0604020202020204" pitchFamily="34" charset="0"/>
              <a:ea typeface="Arial" panose="020B0604020202020204" pitchFamily="34" charset="0"/>
              <a:cs typeface="Arial" panose="020B0604020202020204" pitchFamily="34" charset="0"/>
            </a:endParaRPr>
          </a:p>
        </p:txBody>
      </p:sp>
      <p:pic>
        <p:nvPicPr>
          <p:cNvPr id="9" name="Picture 7" descr="Image result for â«×.×©. ××ªâ¬â">
            <a:extLst>
              <a:ext uri="{FF2B5EF4-FFF2-40B4-BE49-F238E27FC236}">
                <a16:creationId xmlns:a16="http://schemas.microsoft.com/office/drawing/2014/main" id="{34166676-8A54-F47A-0474-C6F24F8F79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a:extLst>
              <a:ext uri="{FF2B5EF4-FFF2-40B4-BE49-F238E27FC236}">
                <a16:creationId xmlns:a16="http://schemas.microsoft.com/office/drawing/2014/main" id="{898B59F2-81DF-3E73-E714-61F43FB0A9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תמונה 11">
            <a:extLst>
              <a:ext uri="{FF2B5EF4-FFF2-40B4-BE49-F238E27FC236}">
                <a16:creationId xmlns:a16="http://schemas.microsoft.com/office/drawing/2014/main" id="{0DA84011-B28B-53E1-6675-2A88CC490251}"/>
              </a:ext>
            </a:extLst>
          </p:cNvPr>
          <p:cNvPicPr>
            <a:picLocks noChangeAspect="1"/>
          </p:cNvPicPr>
          <p:nvPr/>
        </p:nvPicPr>
        <p:blipFill>
          <a:blip r:embed="rId6"/>
          <a:stretch>
            <a:fillRect/>
          </a:stretch>
        </p:blipFill>
        <p:spPr>
          <a:xfrm>
            <a:off x="1389243" y="74551"/>
            <a:ext cx="902500" cy="707365"/>
          </a:xfrm>
          <a:prstGeom prst="rect">
            <a:avLst/>
          </a:prstGeom>
        </p:spPr>
      </p:pic>
    </p:spTree>
    <p:extLst>
      <p:ext uri="{BB962C8B-B14F-4D97-AF65-F5344CB8AC3E}">
        <p14:creationId xmlns:p14="http://schemas.microsoft.com/office/powerpoint/2010/main" val="180130347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תיבת טקסט 8">
            <a:extLst>
              <a:ext uri="{FF2B5EF4-FFF2-40B4-BE49-F238E27FC236}">
                <a16:creationId xmlns:a16="http://schemas.microsoft.com/office/drawing/2014/main" id="{F11B2A48-8991-CD4A-64FA-3257FC3FEA26}"/>
              </a:ext>
            </a:extLst>
          </p:cNvPr>
          <p:cNvSpPr txBox="1"/>
          <p:nvPr/>
        </p:nvSpPr>
        <p:spPr>
          <a:xfrm>
            <a:off x="1691680" y="1004141"/>
            <a:ext cx="5877934" cy="523220"/>
          </a:xfrm>
          <a:prstGeom prst="rect">
            <a:avLst/>
          </a:prstGeom>
          <a:noFill/>
        </p:spPr>
        <p:txBody>
          <a:bodyPr wrap="square">
            <a:spAutoFit/>
          </a:bodyPr>
          <a:lstStyle/>
          <a:p>
            <a:pPr algn="ctr" rtl="1"/>
            <a:r>
              <a:rPr lang="he-IL" altLang="he-IL" sz="2800" b="1" dirty="0">
                <a:solidFill>
                  <a:schemeClr val="tx1">
                    <a:lumMod val="95000"/>
                  </a:schemeClr>
                </a:solidFill>
                <a:latin typeface="Gisha" panose="020B0502040204020203" pitchFamily="34" charset="-79"/>
                <a:ea typeface="Times New Roman" pitchFamily="18" charset="0"/>
              </a:rPr>
              <a:t>קונסטרוקציה – מובל בטון תת קרקעי</a:t>
            </a:r>
          </a:p>
        </p:txBody>
      </p:sp>
      <p:sp>
        <p:nvSpPr>
          <p:cNvPr id="11" name="תיבת טקסט 10">
            <a:extLst>
              <a:ext uri="{FF2B5EF4-FFF2-40B4-BE49-F238E27FC236}">
                <a16:creationId xmlns:a16="http://schemas.microsoft.com/office/drawing/2014/main" id="{8910181A-CA0C-F147-AE32-73EF0D8E0C5B}"/>
              </a:ext>
            </a:extLst>
          </p:cNvPr>
          <p:cNvSpPr txBox="1"/>
          <p:nvPr/>
        </p:nvSpPr>
        <p:spPr>
          <a:xfrm>
            <a:off x="4493997" y="2049004"/>
            <a:ext cx="4307232" cy="923330"/>
          </a:xfrm>
          <a:prstGeom prst="rect">
            <a:avLst/>
          </a:prstGeom>
          <a:noFill/>
        </p:spPr>
        <p:txBody>
          <a:bodyPr wrap="square">
            <a:spAutoFit/>
          </a:bodyPr>
          <a:lstStyle/>
          <a:p>
            <a:pPr algn="r" rtl="1"/>
            <a:r>
              <a:rPr lang="he-IL" sz="1800" b="0" i="0" dirty="0">
                <a:solidFill>
                  <a:schemeClr val="tx1">
                    <a:lumMod val="95000"/>
                  </a:schemeClr>
                </a:solidFill>
                <a:effectLst/>
                <a:latin typeface="ArialMT"/>
              </a:rPr>
              <a:t>קיימים 2 מקטעי מובל תת קרקעי העיקריים: </a:t>
            </a:r>
          </a:p>
          <a:p>
            <a:pPr algn="r" rtl="1"/>
            <a:r>
              <a:rPr lang="he-IL" sz="1800" b="0" i="0" dirty="0">
                <a:solidFill>
                  <a:schemeClr val="tx1">
                    <a:lumMod val="95000"/>
                  </a:schemeClr>
                </a:solidFill>
                <a:effectLst/>
                <a:latin typeface="ArialMT"/>
              </a:rPr>
              <a:t>.1 מובל צפוני</a:t>
            </a:r>
          </a:p>
          <a:p>
            <a:pPr algn="r" rtl="1"/>
            <a:r>
              <a:rPr lang="he-IL" sz="1800" b="0" i="0" dirty="0">
                <a:solidFill>
                  <a:schemeClr val="tx1">
                    <a:lumMod val="95000"/>
                  </a:schemeClr>
                </a:solidFill>
                <a:effectLst/>
                <a:latin typeface="ArialMT"/>
              </a:rPr>
              <a:t>.2 מובל דרומי</a:t>
            </a:r>
            <a:endParaRPr lang="he-IL" dirty="0">
              <a:solidFill>
                <a:schemeClr val="tx1">
                  <a:lumMod val="95000"/>
                </a:schemeClr>
              </a:solidFill>
            </a:endParaRPr>
          </a:p>
        </p:txBody>
      </p:sp>
      <p:pic>
        <p:nvPicPr>
          <p:cNvPr id="17" name="תמונה 16">
            <a:extLst>
              <a:ext uri="{FF2B5EF4-FFF2-40B4-BE49-F238E27FC236}">
                <a16:creationId xmlns:a16="http://schemas.microsoft.com/office/drawing/2014/main" id="{51CEB295-8BC7-81EC-FE2C-1809D49A4D06}"/>
              </a:ext>
            </a:extLst>
          </p:cNvPr>
          <p:cNvPicPr>
            <a:picLocks noChangeAspect="1"/>
          </p:cNvPicPr>
          <p:nvPr/>
        </p:nvPicPr>
        <p:blipFill rotWithShape="1">
          <a:blip r:embed="rId2"/>
          <a:srcRect b="64852"/>
          <a:stretch/>
        </p:blipFill>
        <p:spPr>
          <a:xfrm>
            <a:off x="5580112" y="3429000"/>
            <a:ext cx="3067478" cy="1998957"/>
          </a:xfrm>
          <a:prstGeom prst="rect">
            <a:avLst/>
          </a:prstGeom>
        </p:spPr>
      </p:pic>
      <p:pic>
        <p:nvPicPr>
          <p:cNvPr id="19" name="תמונה 18">
            <a:extLst>
              <a:ext uri="{FF2B5EF4-FFF2-40B4-BE49-F238E27FC236}">
                <a16:creationId xmlns:a16="http://schemas.microsoft.com/office/drawing/2014/main" id="{876AD1C7-F514-0615-9354-AACF15AC3B67}"/>
              </a:ext>
            </a:extLst>
          </p:cNvPr>
          <p:cNvPicPr>
            <a:picLocks noChangeAspect="1"/>
          </p:cNvPicPr>
          <p:nvPr/>
        </p:nvPicPr>
        <p:blipFill rotWithShape="1">
          <a:blip r:embed="rId2"/>
          <a:srcRect t="39871"/>
          <a:stretch/>
        </p:blipFill>
        <p:spPr>
          <a:xfrm>
            <a:off x="1131234" y="2855545"/>
            <a:ext cx="3067478" cy="3419673"/>
          </a:xfrm>
          <a:prstGeom prst="rect">
            <a:avLst/>
          </a:prstGeom>
        </p:spPr>
      </p:pic>
      <p:pic>
        <p:nvPicPr>
          <p:cNvPr id="20" name="תמונה 19">
            <a:extLst>
              <a:ext uri="{FF2B5EF4-FFF2-40B4-BE49-F238E27FC236}">
                <a16:creationId xmlns:a16="http://schemas.microsoft.com/office/drawing/2014/main" id="{9241E3BB-BBEC-3E6F-741F-069BB0AE235D}"/>
              </a:ext>
            </a:extLst>
          </p:cNvPr>
          <p:cNvPicPr>
            <a:picLocks noChangeAspect="1"/>
          </p:cNvPicPr>
          <p:nvPr/>
        </p:nvPicPr>
        <p:blipFill>
          <a:blip r:embed="rId3"/>
          <a:stretch>
            <a:fillRect/>
          </a:stretch>
        </p:blipFill>
        <p:spPr>
          <a:xfrm>
            <a:off x="4011443" y="1572834"/>
            <a:ext cx="904552" cy="353503"/>
          </a:xfrm>
          <a:prstGeom prst="rect">
            <a:avLst/>
          </a:prstGeom>
        </p:spPr>
      </p:pic>
      <p:pic>
        <p:nvPicPr>
          <p:cNvPr id="2" name="Picture 7" descr="Image result for â«×.×©. ××ªâ¬â">
            <a:extLst>
              <a:ext uri="{FF2B5EF4-FFF2-40B4-BE49-F238E27FC236}">
                <a16:creationId xmlns:a16="http://schemas.microsoft.com/office/drawing/2014/main" id="{1AD1A84F-B2AE-6D75-03B4-10AEC7467C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C2876227-889F-3982-4396-EB758A59D6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תמונה 3">
            <a:extLst>
              <a:ext uri="{FF2B5EF4-FFF2-40B4-BE49-F238E27FC236}">
                <a16:creationId xmlns:a16="http://schemas.microsoft.com/office/drawing/2014/main" id="{AEDC3521-9840-4462-1509-B00E0B2F7EEC}"/>
              </a:ext>
            </a:extLst>
          </p:cNvPr>
          <p:cNvPicPr>
            <a:picLocks noChangeAspect="1"/>
          </p:cNvPicPr>
          <p:nvPr/>
        </p:nvPicPr>
        <p:blipFill>
          <a:blip r:embed="rId6"/>
          <a:stretch>
            <a:fillRect/>
          </a:stretch>
        </p:blipFill>
        <p:spPr>
          <a:xfrm>
            <a:off x="1389243" y="74551"/>
            <a:ext cx="902500" cy="707365"/>
          </a:xfrm>
          <a:prstGeom prst="rect">
            <a:avLst/>
          </a:prstGeom>
        </p:spPr>
      </p:pic>
      <p:sp>
        <p:nvSpPr>
          <p:cNvPr id="5" name="תיבת טקסט 4">
            <a:extLst>
              <a:ext uri="{FF2B5EF4-FFF2-40B4-BE49-F238E27FC236}">
                <a16:creationId xmlns:a16="http://schemas.microsoft.com/office/drawing/2014/main" id="{069E675C-D8B7-37AD-E964-6DEB483DC4E6}"/>
              </a:ext>
            </a:extLst>
          </p:cNvPr>
          <p:cNvSpPr txBox="1"/>
          <p:nvPr/>
        </p:nvSpPr>
        <p:spPr>
          <a:xfrm>
            <a:off x="-108520" y="2049004"/>
            <a:ext cx="4307232" cy="369332"/>
          </a:xfrm>
          <a:prstGeom prst="rect">
            <a:avLst/>
          </a:prstGeom>
          <a:noFill/>
        </p:spPr>
        <p:txBody>
          <a:bodyPr wrap="square">
            <a:spAutoFit/>
          </a:bodyPr>
          <a:lstStyle/>
          <a:p>
            <a:pPr algn="r" rtl="1"/>
            <a:r>
              <a:rPr lang="he-IL" sz="1800" b="0" i="0" dirty="0" err="1">
                <a:solidFill>
                  <a:schemeClr val="tx1">
                    <a:lumMod val="95000"/>
                  </a:schemeClr>
                </a:solidFill>
                <a:effectLst/>
                <a:latin typeface="ArialMT"/>
              </a:rPr>
              <a:t>ומובלי</a:t>
            </a:r>
            <a:r>
              <a:rPr lang="he-IL" sz="1800" b="0" i="0" dirty="0">
                <a:solidFill>
                  <a:schemeClr val="tx1">
                    <a:lumMod val="95000"/>
                  </a:schemeClr>
                </a:solidFill>
                <a:effectLst/>
                <a:latin typeface="ArialMT"/>
              </a:rPr>
              <a:t> משנה פנימיים:</a:t>
            </a:r>
            <a:endParaRPr lang="he-IL" dirty="0">
              <a:solidFill>
                <a:schemeClr val="tx1">
                  <a:lumMod val="95000"/>
                </a:schemeClr>
              </a:solidFill>
            </a:endParaRPr>
          </a:p>
        </p:txBody>
      </p:sp>
    </p:spTree>
    <p:extLst>
      <p:ext uri="{BB962C8B-B14F-4D97-AF65-F5344CB8AC3E}">
        <p14:creationId xmlns:p14="http://schemas.microsoft.com/office/powerpoint/2010/main" val="118049003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77AF02CA-565D-7B46-152F-E4844EFF7CB1}"/>
              </a:ext>
            </a:extLst>
          </p:cNvPr>
          <p:cNvSpPr txBox="1"/>
          <p:nvPr/>
        </p:nvSpPr>
        <p:spPr>
          <a:xfrm>
            <a:off x="1691680" y="1004141"/>
            <a:ext cx="5877934" cy="523220"/>
          </a:xfrm>
          <a:prstGeom prst="rect">
            <a:avLst/>
          </a:prstGeom>
          <a:noFill/>
        </p:spPr>
        <p:txBody>
          <a:bodyPr wrap="square">
            <a:spAutoFit/>
          </a:bodyPr>
          <a:lstStyle/>
          <a:p>
            <a:pPr algn="ctr" rtl="1"/>
            <a:r>
              <a:rPr lang="he-IL" altLang="he-IL" sz="2800" b="1" dirty="0">
                <a:solidFill>
                  <a:schemeClr val="tx1">
                    <a:lumMod val="95000"/>
                  </a:schemeClr>
                </a:solidFill>
                <a:latin typeface="Gisha" panose="020B0502040204020203" pitchFamily="34" charset="-79"/>
                <a:ea typeface="Times New Roman" pitchFamily="18" charset="0"/>
              </a:rPr>
              <a:t>קונסטרוקציה – מובל בטון תת קרקעי</a:t>
            </a:r>
          </a:p>
        </p:txBody>
      </p:sp>
      <p:pic>
        <p:nvPicPr>
          <p:cNvPr id="3" name="תמונה 2">
            <a:extLst>
              <a:ext uri="{FF2B5EF4-FFF2-40B4-BE49-F238E27FC236}">
                <a16:creationId xmlns:a16="http://schemas.microsoft.com/office/drawing/2014/main" id="{CD410827-E904-6D26-1345-EAF36E1EB6E0}"/>
              </a:ext>
            </a:extLst>
          </p:cNvPr>
          <p:cNvPicPr>
            <a:picLocks noChangeAspect="1"/>
          </p:cNvPicPr>
          <p:nvPr/>
        </p:nvPicPr>
        <p:blipFill>
          <a:blip r:embed="rId2"/>
          <a:stretch>
            <a:fillRect/>
          </a:stretch>
        </p:blipFill>
        <p:spPr>
          <a:xfrm>
            <a:off x="336776" y="2258117"/>
            <a:ext cx="5249008" cy="3620005"/>
          </a:xfrm>
          <a:prstGeom prst="rect">
            <a:avLst/>
          </a:prstGeom>
        </p:spPr>
      </p:pic>
      <p:sp>
        <p:nvSpPr>
          <p:cNvPr id="4" name="תיבת טקסט 3">
            <a:extLst>
              <a:ext uri="{FF2B5EF4-FFF2-40B4-BE49-F238E27FC236}">
                <a16:creationId xmlns:a16="http://schemas.microsoft.com/office/drawing/2014/main" id="{6EE2A198-72C8-B88A-7340-F0D009D70A0A}"/>
              </a:ext>
            </a:extLst>
          </p:cNvPr>
          <p:cNvSpPr txBox="1"/>
          <p:nvPr/>
        </p:nvSpPr>
        <p:spPr>
          <a:xfrm>
            <a:off x="3848481" y="2136338"/>
            <a:ext cx="4994030" cy="2585323"/>
          </a:xfrm>
          <a:prstGeom prst="rect">
            <a:avLst/>
          </a:prstGeom>
          <a:noFill/>
        </p:spPr>
        <p:txBody>
          <a:bodyPr wrap="square">
            <a:spAutoFit/>
          </a:bodyPr>
          <a:lstStyle/>
          <a:p>
            <a:pPr algn="r" rtl="1"/>
            <a:r>
              <a:rPr lang="he-IL" sz="1800" b="0" i="0" dirty="0">
                <a:solidFill>
                  <a:schemeClr val="tx1">
                    <a:lumMod val="95000"/>
                  </a:schemeClr>
                </a:solidFill>
                <a:effectLst/>
                <a:latin typeface="ArialMT"/>
              </a:rPr>
              <a:t>לכל מובל קיימים מס' מצבי תכנון </a:t>
            </a:r>
            <a:br>
              <a:rPr lang="en-US" sz="1800" b="0" i="0" dirty="0">
                <a:solidFill>
                  <a:schemeClr val="tx1">
                    <a:lumMod val="95000"/>
                  </a:schemeClr>
                </a:solidFill>
                <a:effectLst/>
                <a:latin typeface="ArialMT"/>
              </a:rPr>
            </a:br>
            <a:r>
              <a:rPr lang="he-IL" sz="1800" b="0" i="0" dirty="0">
                <a:solidFill>
                  <a:schemeClr val="tx1">
                    <a:lumMod val="95000"/>
                  </a:schemeClr>
                </a:solidFill>
                <a:effectLst/>
                <a:latin typeface="ArialMT"/>
              </a:rPr>
              <a:t>הנקבעים לפי עומק המובל </a:t>
            </a:r>
            <a:br>
              <a:rPr lang="en-US" sz="1800" b="0" i="0" dirty="0">
                <a:solidFill>
                  <a:schemeClr val="tx1">
                    <a:lumMod val="95000"/>
                  </a:schemeClr>
                </a:solidFill>
                <a:effectLst/>
                <a:latin typeface="ArialMT"/>
              </a:rPr>
            </a:br>
            <a:r>
              <a:rPr lang="he-IL" sz="1800" b="0" i="0" dirty="0">
                <a:solidFill>
                  <a:schemeClr val="tx1">
                    <a:lumMod val="95000"/>
                  </a:schemeClr>
                </a:solidFill>
                <a:effectLst/>
                <a:latin typeface="ArialMT"/>
              </a:rPr>
              <a:t>והעומסים הצפויים עליו:</a:t>
            </a:r>
          </a:p>
          <a:p>
            <a:pPr algn="r" rtl="1"/>
            <a:endParaRPr lang="he-IL" sz="1800" b="0" i="0" dirty="0">
              <a:solidFill>
                <a:schemeClr val="tx1">
                  <a:lumMod val="95000"/>
                </a:schemeClr>
              </a:solidFill>
              <a:effectLst/>
              <a:latin typeface="ArialMT"/>
            </a:endParaRPr>
          </a:p>
          <a:p>
            <a:pPr algn="r" rtl="1"/>
            <a:r>
              <a:rPr lang="he-IL" sz="1800" b="0" i="0" dirty="0">
                <a:solidFill>
                  <a:schemeClr val="tx1">
                    <a:lumMod val="95000"/>
                  </a:schemeClr>
                </a:solidFill>
                <a:effectLst/>
                <a:latin typeface="ArialMT"/>
              </a:rPr>
              <a:t>מצב – 1עומק מילוי קטן מ 3מ'</a:t>
            </a:r>
          </a:p>
          <a:p>
            <a:pPr algn="r" rtl="1"/>
            <a:r>
              <a:rPr lang="he-IL" sz="1800" b="0" i="0" dirty="0">
                <a:solidFill>
                  <a:schemeClr val="tx1">
                    <a:lumMod val="95000"/>
                  </a:schemeClr>
                </a:solidFill>
                <a:effectLst/>
                <a:latin typeface="ArialMT"/>
              </a:rPr>
              <a:t>מצב – 2עומק מילוי בין 3-7מ' </a:t>
            </a:r>
          </a:p>
          <a:p>
            <a:pPr algn="r" rtl="1"/>
            <a:r>
              <a:rPr lang="he-IL" sz="1800" b="0" i="0" dirty="0">
                <a:solidFill>
                  <a:schemeClr val="tx1">
                    <a:lumMod val="95000"/>
                  </a:schemeClr>
                </a:solidFill>
                <a:effectLst/>
                <a:latin typeface="ArialMT"/>
              </a:rPr>
              <a:t>מצב – 3עומק מילוי בין 7-10מ' </a:t>
            </a:r>
          </a:p>
          <a:p>
            <a:pPr algn="r" rtl="1"/>
            <a:r>
              <a:rPr lang="he-IL" sz="1800" b="0" i="0" dirty="0">
                <a:solidFill>
                  <a:schemeClr val="tx1">
                    <a:lumMod val="95000"/>
                  </a:schemeClr>
                </a:solidFill>
                <a:effectLst/>
                <a:latin typeface="ArialMT"/>
              </a:rPr>
              <a:t>מצב – 4עומק מילוי בין 10-13מ</a:t>
            </a:r>
            <a:r>
              <a:rPr lang="he-IL" dirty="0">
                <a:solidFill>
                  <a:schemeClr val="tx1">
                    <a:lumMod val="95000"/>
                  </a:schemeClr>
                </a:solidFill>
              </a:rPr>
              <a:t> </a:t>
            </a:r>
            <a:br>
              <a:rPr lang="he-IL" dirty="0">
                <a:solidFill>
                  <a:schemeClr val="tx1">
                    <a:lumMod val="95000"/>
                  </a:schemeClr>
                </a:solidFill>
              </a:rPr>
            </a:br>
            <a:endParaRPr lang="he-IL" dirty="0">
              <a:solidFill>
                <a:schemeClr val="tx1">
                  <a:lumMod val="95000"/>
                </a:schemeClr>
              </a:solidFill>
            </a:endParaRPr>
          </a:p>
        </p:txBody>
      </p:sp>
      <p:pic>
        <p:nvPicPr>
          <p:cNvPr id="10" name="תמונה 9">
            <a:extLst>
              <a:ext uri="{FF2B5EF4-FFF2-40B4-BE49-F238E27FC236}">
                <a16:creationId xmlns:a16="http://schemas.microsoft.com/office/drawing/2014/main" id="{A75E993A-5BB6-CAF1-82B3-078077F822B5}"/>
              </a:ext>
            </a:extLst>
          </p:cNvPr>
          <p:cNvPicPr>
            <a:picLocks noChangeAspect="1"/>
          </p:cNvPicPr>
          <p:nvPr/>
        </p:nvPicPr>
        <p:blipFill>
          <a:blip r:embed="rId3"/>
          <a:stretch>
            <a:fillRect/>
          </a:stretch>
        </p:blipFill>
        <p:spPr>
          <a:xfrm>
            <a:off x="4011443" y="1572834"/>
            <a:ext cx="904552" cy="353503"/>
          </a:xfrm>
          <a:prstGeom prst="rect">
            <a:avLst/>
          </a:prstGeom>
        </p:spPr>
      </p:pic>
      <p:pic>
        <p:nvPicPr>
          <p:cNvPr id="11" name="Picture 7" descr="Image result for â«×.×©. ××ªâ¬â">
            <a:extLst>
              <a:ext uri="{FF2B5EF4-FFF2-40B4-BE49-F238E27FC236}">
                <a16:creationId xmlns:a16="http://schemas.microsoft.com/office/drawing/2014/main" id="{C80CE12B-F4DD-4BED-9707-758FC16B01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12" name="תמונה 11">
            <a:extLst>
              <a:ext uri="{FF2B5EF4-FFF2-40B4-BE49-F238E27FC236}">
                <a16:creationId xmlns:a16="http://schemas.microsoft.com/office/drawing/2014/main" id="{BFCC2D91-D90E-5109-8E54-B20DA3194F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תמונה 12">
            <a:extLst>
              <a:ext uri="{FF2B5EF4-FFF2-40B4-BE49-F238E27FC236}">
                <a16:creationId xmlns:a16="http://schemas.microsoft.com/office/drawing/2014/main" id="{0952C255-67A6-F356-E96A-D215FE3B30C1}"/>
              </a:ext>
            </a:extLst>
          </p:cNvPr>
          <p:cNvPicPr>
            <a:picLocks noChangeAspect="1"/>
          </p:cNvPicPr>
          <p:nvPr/>
        </p:nvPicPr>
        <p:blipFill>
          <a:blip r:embed="rId6"/>
          <a:stretch>
            <a:fillRect/>
          </a:stretch>
        </p:blipFill>
        <p:spPr>
          <a:xfrm>
            <a:off x="1389243" y="74551"/>
            <a:ext cx="902500" cy="707365"/>
          </a:xfrm>
          <a:prstGeom prst="rect">
            <a:avLst/>
          </a:prstGeom>
        </p:spPr>
      </p:pic>
    </p:spTree>
    <p:extLst>
      <p:ext uri="{BB962C8B-B14F-4D97-AF65-F5344CB8AC3E}">
        <p14:creationId xmlns:p14="http://schemas.microsoft.com/office/powerpoint/2010/main" val="410357108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תוכן 2">
            <a:extLst>
              <a:ext uri="{FF2B5EF4-FFF2-40B4-BE49-F238E27FC236}">
                <a16:creationId xmlns:a16="http://schemas.microsoft.com/office/drawing/2014/main" id="{F8A107B4-8880-47FB-BC48-E9356B19B698}"/>
              </a:ext>
            </a:extLst>
          </p:cNvPr>
          <p:cNvSpPr txBox="1">
            <a:spLocks/>
          </p:cNvSpPr>
          <p:nvPr/>
        </p:nvSpPr>
        <p:spPr>
          <a:xfrm>
            <a:off x="107504" y="719834"/>
            <a:ext cx="9144000" cy="1629544"/>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he-IL" b="1" dirty="0">
              <a:ln w="0"/>
              <a:effectLst>
                <a:outerShdw blurRad="38100" dist="19050" dir="2700000" algn="tl" rotWithShape="0">
                  <a:schemeClr val="dk1">
                    <a:alpha val="40000"/>
                  </a:schemeClr>
                </a:outerShdw>
              </a:effectLst>
            </a:endParaRPr>
          </a:p>
        </p:txBody>
      </p:sp>
      <p:sp>
        <p:nvSpPr>
          <p:cNvPr id="2" name="תיבת טקסט 1">
            <a:extLst>
              <a:ext uri="{FF2B5EF4-FFF2-40B4-BE49-F238E27FC236}">
                <a16:creationId xmlns:a16="http://schemas.microsoft.com/office/drawing/2014/main" id="{EA581B8C-1ADB-AE23-744F-0362B98543CD}"/>
              </a:ext>
            </a:extLst>
          </p:cNvPr>
          <p:cNvSpPr txBox="1"/>
          <p:nvPr/>
        </p:nvSpPr>
        <p:spPr>
          <a:xfrm>
            <a:off x="1873040" y="1014049"/>
            <a:ext cx="5046784" cy="523220"/>
          </a:xfrm>
          <a:prstGeom prst="rect">
            <a:avLst/>
          </a:prstGeom>
          <a:noFill/>
        </p:spPr>
        <p:txBody>
          <a:bodyPr wrap="square">
            <a:spAutoFit/>
          </a:bodyPr>
          <a:lstStyle/>
          <a:p>
            <a:pPr algn="ctr" rtl="1"/>
            <a:r>
              <a:rPr lang="he-IL" altLang="he-IL" sz="2800" b="1" dirty="0">
                <a:solidFill>
                  <a:schemeClr val="tx1">
                    <a:lumMod val="95000"/>
                  </a:schemeClr>
                </a:solidFill>
                <a:latin typeface="Gisha" panose="020B0502040204020203" pitchFamily="34" charset="-79"/>
                <a:ea typeface="Times New Roman" pitchFamily="18" charset="0"/>
              </a:rPr>
              <a:t>מים וביוב</a:t>
            </a:r>
          </a:p>
        </p:txBody>
      </p:sp>
      <p:sp>
        <p:nvSpPr>
          <p:cNvPr id="4" name="תיבת טקסט 3">
            <a:extLst>
              <a:ext uri="{FF2B5EF4-FFF2-40B4-BE49-F238E27FC236}">
                <a16:creationId xmlns:a16="http://schemas.microsoft.com/office/drawing/2014/main" id="{E2B5B6C1-5259-EC43-C215-DFDC60078FDA}"/>
              </a:ext>
            </a:extLst>
          </p:cNvPr>
          <p:cNvSpPr txBox="1"/>
          <p:nvPr/>
        </p:nvSpPr>
        <p:spPr>
          <a:xfrm>
            <a:off x="7308304" y="1835532"/>
            <a:ext cx="2160240" cy="369332"/>
          </a:xfrm>
          <a:prstGeom prst="rect">
            <a:avLst/>
          </a:prstGeom>
          <a:noFill/>
        </p:spPr>
        <p:txBody>
          <a:bodyPr wrap="square">
            <a:spAutoFit/>
          </a:bodyPr>
          <a:lstStyle/>
          <a:p>
            <a:pPr algn="ctr" rtl="1"/>
            <a:r>
              <a:rPr lang="he-IL" altLang="he-IL" sz="1800" b="1" dirty="0">
                <a:solidFill>
                  <a:schemeClr val="tx1">
                    <a:lumMod val="95000"/>
                  </a:schemeClr>
                </a:solidFill>
                <a:latin typeface="David" panose="020E0502060401010101" pitchFamily="34" charset="-79"/>
                <a:ea typeface="Times New Roman" pitchFamily="18" charset="0"/>
              </a:rPr>
              <a:t>כללי:</a:t>
            </a:r>
          </a:p>
        </p:txBody>
      </p:sp>
      <p:sp>
        <p:nvSpPr>
          <p:cNvPr id="10" name="תיבת טקסט 9">
            <a:extLst>
              <a:ext uri="{FF2B5EF4-FFF2-40B4-BE49-F238E27FC236}">
                <a16:creationId xmlns:a16="http://schemas.microsoft.com/office/drawing/2014/main" id="{C5E0B48F-6912-C27B-CADE-7402B0F991F4}"/>
              </a:ext>
            </a:extLst>
          </p:cNvPr>
          <p:cNvSpPr txBox="1"/>
          <p:nvPr/>
        </p:nvSpPr>
        <p:spPr>
          <a:xfrm>
            <a:off x="395536" y="2204864"/>
            <a:ext cx="8640960" cy="3411062"/>
          </a:xfrm>
          <a:prstGeom prst="rect">
            <a:avLst/>
          </a:prstGeom>
          <a:noFill/>
        </p:spPr>
        <p:txBody>
          <a:bodyPr wrap="square">
            <a:spAutoFit/>
          </a:bodyPr>
          <a:lstStyle/>
          <a:p>
            <a:pPr marL="342900" lvl="0" indent="-342900" algn="just" rtl="1">
              <a:lnSpc>
                <a:spcPct val="115000"/>
              </a:lnSpc>
              <a:spcAft>
                <a:spcPts val="1000"/>
              </a:spcAft>
              <a:buFont typeface="+mj-lt"/>
              <a:buAutoNum type="arabicPeriod"/>
            </a:pPr>
            <a:r>
              <a:rPr lang="he-IL" sz="1400" dirty="0">
                <a:effectLst/>
                <a:latin typeface="David" panose="020E0502060401010101" pitchFamily="34" charset="-79"/>
                <a:ea typeface="Calibri" panose="020F0502020204030204" pitchFamily="34" charset="0"/>
              </a:rPr>
              <a:t>מטרת העבודה הינה הנחת קווי מים, קווי ביוב גרביטציוניים בחפירה פתוחה ובקידוח אופקי.</a:t>
            </a:r>
            <a:endParaRPr lang="en-US" sz="1400" dirty="0">
              <a:effectLst/>
              <a:latin typeface="David" panose="020E0502060401010101" pitchFamily="34" charset="-79"/>
              <a:ea typeface="Calibri" panose="020F0502020204030204" pitchFamily="34" charset="0"/>
            </a:endParaRPr>
          </a:p>
          <a:p>
            <a:pPr marL="342900" lvl="0" indent="-342900" algn="just" rtl="1">
              <a:lnSpc>
                <a:spcPct val="115000"/>
              </a:lnSpc>
              <a:spcAft>
                <a:spcPts val="1000"/>
              </a:spcAft>
              <a:buFont typeface="+mj-lt"/>
              <a:buAutoNum type="arabicPeriod"/>
            </a:pPr>
            <a:r>
              <a:rPr lang="he-IL" sz="1400" dirty="0">
                <a:effectLst/>
                <a:latin typeface="David" panose="020E0502060401010101" pitchFamily="34" charset="-79"/>
                <a:ea typeface="Calibri" panose="020F0502020204030204" pitchFamily="34" charset="0"/>
              </a:rPr>
              <a:t>בשטח פתוח הביצוע הינו עד פני מצעים ובשטח עירוני סגור נדרש להחזיר את השטח לקדמותו. הנ"ל רלוונטי גם בעבור תשלומים חלקיים וסופיים. </a:t>
            </a:r>
          </a:p>
          <a:p>
            <a:pPr marL="342900" lvl="0" indent="-342900" algn="just" rtl="1">
              <a:lnSpc>
                <a:spcPct val="115000"/>
              </a:lnSpc>
              <a:spcAft>
                <a:spcPts val="1000"/>
              </a:spcAft>
              <a:buFont typeface="+mj-lt"/>
              <a:buAutoNum type="arabicPeriod"/>
            </a:pPr>
            <a:r>
              <a:rPr lang="he-IL" sz="1400" dirty="0">
                <a:effectLst/>
                <a:latin typeface="David" panose="020E0502060401010101" pitchFamily="34" charset="-79"/>
                <a:ea typeface="Calibri" panose="020F0502020204030204" pitchFamily="34" charset="0"/>
              </a:rPr>
              <a:t>עבודות החפירה לביוב ולמים תהיה עם דיפונים בהתאם לעומקים ולדרישות יועץ הבטיחות ו/או הקרקע. באחריות הקבלן לקבל הנחיות מקונסטרוקטור ויועץ בטיחות מטעמו לביצוע הדיפונים ולהציג מסקנות, דוחות, ותוכנית לביצוע דיפונים כחודש לפחות לפני הכניסה לביצוע לאישור המפקח. מודגש בזאת כי אחריות לבטיחות ולביצוע הדיפונים הינה של הקבלן בלבד.</a:t>
            </a:r>
          </a:p>
          <a:p>
            <a:pPr marL="342900" lvl="0" indent="-342900" algn="just" rtl="1">
              <a:lnSpc>
                <a:spcPct val="115000"/>
              </a:lnSpc>
              <a:spcAft>
                <a:spcPts val="1000"/>
              </a:spcAft>
              <a:buFont typeface="+mj-lt"/>
              <a:buAutoNum type="arabicPeriod"/>
            </a:pPr>
            <a:r>
              <a:rPr lang="he-IL" sz="1400" dirty="0">
                <a:effectLst/>
                <a:latin typeface="David" panose="020E0502060401010101" pitchFamily="34" charset="-79"/>
                <a:ea typeface="Calibri" panose="020F0502020204030204" pitchFamily="34" charset="0"/>
              </a:rPr>
              <a:t>הסדרי תנועה (תכנון וביצוע) יהיו על באחריות ועל חשבון הקבלן ומחירם כלול במחירי היחידה השונים, למעט תשלום לפיקוח ו/או שיטור במידה ויידרש (לפי קבלות).</a:t>
            </a:r>
          </a:p>
          <a:p>
            <a:pPr marL="342900" lvl="0" indent="-342900" algn="just" rtl="1">
              <a:lnSpc>
                <a:spcPct val="115000"/>
              </a:lnSpc>
              <a:spcAft>
                <a:spcPts val="1000"/>
              </a:spcAft>
              <a:buFont typeface="+mj-lt"/>
              <a:buAutoNum type="arabicPeriod"/>
            </a:pPr>
            <a:r>
              <a:rPr lang="he-IL" sz="1400" dirty="0">
                <a:effectLst/>
                <a:latin typeface="David" panose="020E0502060401010101" pitchFamily="34" charset="-79"/>
                <a:ea typeface="Calibri" panose="020F0502020204030204" pitchFamily="34" charset="0"/>
              </a:rPr>
              <a:t>חובה לערוך קטע ניסוי למים ביוב טרם קבלת אישור להמשך לכל הפרויקט.</a:t>
            </a:r>
          </a:p>
          <a:p>
            <a:pPr marL="342900" lvl="0" indent="-342900" algn="just" rtl="1">
              <a:lnSpc>
                <a:spcPct val="115000"/>
              </a:lnSpc>
              <a:spcAft>
                <a:spcPts val="1000"/>
              </a:spcAft>
              <a:buFont typeface="+mj-lt"/>
              <a:buAutoNum type="arabicPeriod"/>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תמונה 10">
            <a:extLst>
              <a:ext uri="{FF2B5EF4-FFF2-40B4-BE49-F238E27FC236}">
                <a16:creationId xmlns:a16="http://schemas.microsoft.com/office/drawing/2014/main" id="{F80AFB1C-1665-24BF-0441-16D8F45344F2}"/>
              </a:ext>
            </a:extLst>
          </p:cNvPr>
          <p:cNvPicPr>
            <a:picLocks noChangeAspect="1"/>
          </p:cNvPicPr>
          <p:nvPr/>
        </p:nvPicPr>
        <p:blipFill>
          <a:blip r:embed="rId2"/>
          <a:stretch>
            <a:fillRect/>
          </a:stretch>
        </p:blipFill>
        <p:spPr>
          <a:xfrm>
            <a:off x="3795263" y="1545546"/>
            <a:ext cx="1202337" cy="287323"/>
          </a:xfrm>
          <a:prstGeom prst="rect">
            <a:avLst/>
          </a:prstGeom>
        </p:spPr>
      </p:pic>
      <p:pic>
        <p:nvPicPr>
          <p:cNvPr id="3" name="Picture 7" descr="Image result for â«×.×©. ××ªâ¬â">
            <a:extLst>
              <a:ext uri="{FF2B5EF4-FFF2-40B4-BE49-F238E27FC236}">
                <a16:creationId xmlns:a16="http://schemas.microsoft.com/office/drawing/2014/main" id="{4E979D7F-AE11-6BE5-9E88-2B7DD18A52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97E7E0F4-F462-C9D0-4805-B6D0F6C11C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תמונה 11">
            <a:extLst>
              <a:ext uri="{FF2B5EF4-FFF2-40B4-BE49-F238E27FC236}">
                <a16:creationId xmlns:a16="http://schemas.microsoft.com/office/drawing/2014/main" id="{91C1384F-F93A-990B-760E-497EE48B3C2A}"/>
              </a:ext>
            </a:extLst>
          </p:cNvPr>
          <p:cNvPicPr>
            <a:picLocks noChangeAspect="1"/>
          </p:cNvPicPr>
          <p:nvPr/>
        </p:nvPicPr>
        <p:blipFill>
          <a:blip r:embed="rId5"/>
          <a:stretch>
            <a:fillRect/>
          </a:stretch>
        </p:blipFill>
        <p:spPr>
          <a:xfrm>
            <a:off x="1389243" y="74551"/>
            <a:ext cx="902500" cy="707365"/>
          </a:xfrm>
          <a:prstGeom prst="rect">
            <a:avLst/>
          </a:prstGeom>
        </p:spPr>
      </p:pic>
    </p:spTree>
    <p:extLst>
      <p:ext uri="{BB962C8B-B14F-4D97-AF65-F5344CB8AC3E}">
        <p14:creationId xmlns:p14="http://schemas.microsoft.com/office/powerpoint/2010/main" val="107349028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תוכן 2">
            <a:extLst>
              <a:ext uri="{FF2B5EF4-FFF2-40B4-BE49-F238E27FC236}">
                <a16:creationId xmlns:a16="http://schemas.microsoft.com/office/drawing/2014/main" id="{F8A107B4-8880-47FB-BC48-E9356B19B698}"/>
              </a:ext>
            </a:extLst>
          </p:cNvPr>
          <p:cNvSpPr txBox="1">
            <a:spLocks/>
          </p:cNvSpPr>
          <p:nvPr/>
        </p:nvSpPr>
        <p:spPr>
          <a:xfrm>
            <a:off x="107504" y="692696"/>
            <a:ext cx="9144000" cy="1629544"/>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he-IL" b="1" dirty="0">
              <a:ln w="0"/>
              <a:effectLst>
                <a:outerShdw blurRad="38100" dist="19050" dir="2700000" algn="tl" rotWithShape="0">
                  <a:schemeClr val="dk1">
                    <a:alpha val="40000"/>
                  </a:schemeClr>
                </a:outerShdw>
              </a:effectLst>
            </a:endParaRPr>
          </a:p>
        </p:txBody>
      </p:sp>
      <p:sp>
        <p:nvSpPr>
          <p:cNvPr id="2" name="תיבת טקסט 1">
            <a:extLst>
              <a:ext uri="{FF2B5EF4-FFF2-40B4-BE49-F238E27FC236}">
                <a16:creationId xmlns:a16="http://schemas.microsoft.com/office/drawing/2014/main" id="{D21BA053-9823-D2B9-9D6E-65E85B29CC7E}"/>
              </a:ext>
            </a:extLst>
          </p:cNvPr>
          <p:cNvSpPr txBox="1"/>
          <p:nvPr/>
        </p:nvSpPr>
        <p:spPr>
          <a:xfrm>
            <a:off x="1873040" y="1014049"/>
            <a:ext cx="5046784" cy="523220"/>
          </a:xfrm>
          <a:prstGeom prst="rect">
            <a:avLst/>
          </a:prstGeom>
          <a:noFill/>
        </p:spPr>
        <p:txBody>
          <a:bodyPr wrap="square">
            <a:spAutoFit/>
          </a:bodyPr>
          <a:lstStyle/>
          <a:p>
            <a:pPr algn="ctr" rtl="1"/>
            <a:r>
              <a:rPr lang="he-IL" altLang="he-IL" sz="2800" b="1" dirty="0">
                <a:solidFill>
                  <a:schemeClr val="tx1">
                    <a:lumMod val="95000"/>
                  </a:schemeClr>
                </a:solidFill>
                <a:latin typeface="Gisha" panose="020B0502040204020203" pitchFamily="34" charset="-79"/>
                <a:ea typeface="Times New Roman" pitchFamily="18" charset="0"/>
              </a:rPr>
              <a:t>מים וביוב</a:t>
            </a:r>
          </a:p>
        </p:txBody>
      </p:sp>
      <p:sp>
        <p:nvSpPr>
          <p:cNvPr id="3" name="תיבת טקסט 2">
            <a:extLst>
              <a:ext uri="{FF2B5EF4-FFF2-40B4-BE49-F238E27FC236}">
                <a16:creationId xmlns:a16="http://schemas.microsoft.com/office/drawing/2014/main" id="{766B88CF-4C07-BCF2-4991-41872B1B5C45}"/>
              </a:ext>
            </a:extLst>
          </p:cNvPr>
          <p:cNvSpPr txBox="1"/>
          <p:nvPr/>
        </p:nvSpPr>
        <p:spPr>
          <a:xfrm>
            <a:off x="6084168" y="3945540"/>
            <a:ext cx="3620070" cy="369332"/>
          </a:xfrm>
          <a:prstGeom prst="rect">
            <a:avLst/>
          </a:prstGeom>
          <a:noFill/>
        </p:spPr>
        <p:txBody>
          <a:bodyPr wrap="square">
            <a:spAutoFit/>
          </a:bodyPr>
          <a:lstStyle/>
          <a:p>
            <a:pPr algn="ctr" rtl="1"/>
            <a:r>
              <a:rPr lang="he-IL" sz="1800" b="1" dirty="0">
                <a:effectLst/>
                <a:ea typeface="Calibri" panose="020F0502020204030204" pitchFamily="34" charset="0"/>
              </a:rPr>
              <a:t>ביוב בקידוח אופקי</a:t>
            </a:r>
            <a:r>
              <a:rPr lang="he-IL" altLang="he-IL" sz="1800" b="1" dirty="0">
                <a:solidFill>
                  <a:schemeClr val="tx1">
                    <a:lumMod val="95000"/>
                  </a:schemeClr>
                </a:solidFill>
                <a:latin typeface="Gisha" panose="020B0502040204020203" pitchFamily="34" charset="-79"/>
                <a:ea typeface="Times New Roman" pitchFamily="18" charset="0"/>
              </a:rPr>
              <a:t>:</a:t>
            </a:r>
          </a:p>
        </p:txBody>
      </p:sp>
      <p:sp>
        <p:nvSpPr>
          <p:cNvPr id="9" name="תיבת טקסט 8">
            <a:extLst>
              <a:ext uri="{FF2B5EF4-FFF2-40B4-BE49-F238E27FC236}">
                <a16:creationId xmlns:a16="http://schemas.microsoft.com/office/drawing/2014/main" id="{F4C53D83-C7C4-FE5E-B51C-93BD35BA29A5}"/>
              </a:ext>
            </a:extLst>
          </p:cNvPr>
          <p:cNvSpPr txBox="1"/>
          <p:nvPr/>
        </p:nvSpPr>
        <p:spPr>
          <a:xfrm>
            <a:off x="425365" y="4314872"/>
            <a:ext cx="8581301" cy="2458686"/>
          </a:xfrm>
          <a:prstGeom prst="rect">
            <a:avLst/>
          </a:prstGeom>
          <a:noFill/>
        </p:spPr>
        <p:txBody>
          <a:bodyPr wrap="square">
            <a:spAutoFit/>
          </a:bodyPr>
          <a:lstStyle/>
          <a:p>
            <a:pPr marL="342900" lvl="0" indent="-342900" algn="just" rtl="1">
              <a:lnSpc>
                <a:spcPct val="115000"/>
              </a:lnSpc>
              <a:spcAft>
                <a:spcPts val="1000"/>
              </a:spcAft>
              <a:buFont typeface="+mj-lt"/>
              <a:buAutoNum type="arabicPeriod"/>
            </a:pPr>
            <a:r>
              <a:rPr lang="he-IL" sz="1400" dirty="0">
                <a:effectLst/>
                <a:latin typeface="Calibri" panose="020F0502020204030204" pitchFamily="34" charset="0"/>
                <a:ea typeface="Calibri" panose="020F0502020204030204" pitchFamily="34" charset="0"/>
              </a:rPr>
              <a:t>המפרט, כתב הכמויות והתוכניות מציגים את השיטה המועדפת לביצוע קו הביוב בקידוח אופקי ברחוב יהלום. אישור לביצוע שיטה אחרת הינה לשיקולו הבלעדי של התאגיד בכפוף לאישורו של המתכנן.</a:t>
            </a:r>
            <a:endParaRPr lang="en-US" sz="1400" dirty="0">
              <a:effectLst/>
              <a:latin typeface="Calibri" panose="020F0502020204030204" pitchFamily="34" charset="0"/>
              <a:ea typeface="Calibri" panose="020F0502020204030204" pitchFamily="34" charset="0"/>
            </a:endParaRPr>
          </a:p>
          <a:p>
            <a:pPr marL="342900" lvl="0" indent="-342900" algn="just" rtl="1">
              <a:lnSpc>
                <a:spcPct val="115000"/>
              </a:lnSpc>
              <a:spcAft>
                <a:spcPts val="1000"/>
              </a:spcAft>
              <a:buFont typeface="+mj-lt"/>
              <a:buAutoNum type="arabicPeriod"/>
            </a:pPr>
            <a:r>
              <a:rPr lang="he-IL" sz="1400" dirty="0">
                <a:effectLst/>
                <a:latin typeface="Calibri" panose="020F0502020204030204" pitchFamily="34" charset="0"/>
                <a:ea typeface="Calibri" panose="020F0502020204030204" pitchFamily="34" charset="0"/>
              </a:rPr>
              <a:t>צנרת הביוב בקידוח אופקי הינה מסוג </a:t>
            </a:r>
            <a:r>
              <a:rPr lang="en-US" sz="1400" dirty="0">
                <a:effectLst/>
                <a:latin typeface="David" panose="020E0502060401010101" pitchFamily="34" charset="-79"/>
                <a:ea typeface="Calibri" panose="020F0502020204030204" pitchFamily="34" charset="0"/>
              </a:rPr>
              <a:t>GRP</a:t>
            </a:r>
            <a:r>
              <a:rPr lang="he-IL" sz="1400" dirty="0">
                <a:effectLst/>
                <a:latin typeface="Calibri" panose="020F0502020204030204" pitchFamily="34" charset="0"/>
                <a:ea typeface="Calibri" panose="020F0502020204030204" pitchFamily="34" charset="0"/>
              </a:rPr>
              <a:t> באורך כללי של כ- 675 מ"א ובקוטר חיצוני 450 מ"מ ולפי הנחיות המפרט.</a:t>
            </a:r>
            <a:endParaRPr lang="en-US" sz="1400" dirty="0">
              <a:effectLst/>
              <a:latin typeface="Calibri" panose="020F0502020204030204" pitchFamily="34" charset="0"/>
              <a:ea typeface="Calibri" panose="020F0502020204030204" pitchFamily="34" charset="0"/>
            </a:endParaRPr>
          </a:p>
          <a:p>
            <a:pPr marL="342900" lvl="0" indent="-342900" algn="just" rtl="1">
              <a:lnSpc>
                <a:spcPct val="115000"/>
              </a:lnSpc>
              <a:spcAft>
                <a:spcPts val="1000"/>
              </a:spcAft>
              <a:buFont typeface="+mj-lt"/>
              <a:buAutoNum type="arabicPeriod"/>
            </a:pPr>
            <a:r>
              <a:rPr lang="he-IL" sz="1400" dirty="0">
                <a:effectLst/>
                <a:latin typeface="Calibri" panose="020F0502020204030204" pitchFamily="34" charset="0"/>
                <a:ea typeface="Calibri" panose="020F0502020204030204" pitchFamily="34" charset="0"/>
              </a:rPr>
              <a:t>קידוח אופקי יבוצע בשיטת מיקרו מנהור (מיקרוטאנלינג) בעומקים עד כ- 10 מ' ולפי הנחיות המפרט.</a:t>
            </a:r>
            <a:endParaRPr lang="en-US" sz="1400" dirty="0">
              <a:effectLst/>
              <a:latin typeface="Calibri" panose="020F0502020204030204" pitchFamily="34" charset="0"/>
              <a:ea typeface="Calibri" panose="020F0502020204030204" pitchFamily="34" charset="0"/>
            </a:endParaRPr>
          </a:p>
          <a:p>
            <a:pPr marL="342900" lvl="0" indent="-342900" algn="just" rtl="1">
              <a:lnSpc>
                <a:spcPct val="115000"/>
              </a:lnSpc>
              <a:spcAft>
                <a:spcPts val="1000"/>
              </a:spcAft>
              <a:buFont typeface="+mj-lt"/>
              <a:buAutoNum type="arabicPeriod"/>
            </a:pPr>
            <a:r>
              <a:rPr lang="he-IL" sz="1400" dirty="0">
                <a:effectLst/>
                <a:latin typeface="Calibri" panose="020F0502020204030204" pitchFamily="34" charset="0"/>
                <a:ea typeface="Calibri" panose="020F0502020204030204" pitchFamily="34" charset="0"/>
              </a:rPr>
              <a:t>תאי הביוב יבוצעו בשיטת כיסון שוקע לפי הנחיות המפרט.</a:t>
            </a:r>
            <a:endParaRPr lang="en-US" sz="1400" dirty="0">
              <a:effectLst/>
              <a:latin typeface="Calibri" panose="020F0502020204030204" pitchFamily="34" charset="0"/>
              <a:ea typeface="Calibri" panose="020F0502020204030204" pitchFamily="34" charset="0"/>
            </a:endParaRPr>
          </a:p>
          <a:p>
            <a:pPr marL="342900" lvl="0" indent="-342900" algn="just" rtl="1">
              <a:lnSpc>
                <a:spcPct val="115000"/>
              </a:lnSpc>
              <a:spcAft>
                <a:spcPts val="1000"/>
              </a:spcAft>
              <a:buFont typeface="+mj-lt"/>
              <a:buAutoNum type="arabicPeriod"/>
            </a:pPr>
            <a:r>
              <a:rPr lang="he-IL" sz="1400" dirty="0">
                <a:effectLst/>
                <a:latin typeface="Calibri" panose="020F0502020204030204" pitchFamily="34" charset="0"/>
                <a:ea typeface="Calibri" panose="020F0502020204030204" pitchFamily="34" charset="0"/>
              </a:rPr>
              <a:t>ניתן דגש לגבי לוחות זמנים לאספקת החומרים לביצוע העבודה.</a:t>
            </a:r>
            <a:endParaRPr lang="en-US" sz="1400" dirty="0">
              <a:effectLst/>
              <a:latin typeface="Calibri" panose="020F0502020204030204" pitchFamily="34" charset="0"/>
              <a:ea typeface="Calibri" panose="020F0502020204030204" pitchFamily="34" charset="0"/>
            </a:endParaRPr>
          </a:p>
          <a:p>
            <a:pPr algn="just" rtl="1">
              <a:lnSpc>
                <a:spcPct val="115000"/>
              </a:lnSpc>
              <a:spcAft>
                <a:spcPts val="1000"/>
              </a:spcAft>
            </a:pPr>
            <a:r>
              <a:rPr lang="he-IL" sz="1400" dirty="0">
                <a:effectLst/>
                <a:latin typeface="Calibri" panose="020F0502020204030204" pitchFamily="34" charset="0"/>
                <a:ea typeface="Calibri" panose="020F0502020204030204" pitchFamily="34" charset="0"/>
                <a:cs typeface="David" panose="020E0502060401010101" pitchFamily="34" charset="-79"/>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a:extLst>
              <a:ext uri="{FF2B5EF4-FFF2-40B4-BE49-F238E27FC236}">
                <a16:creationId xmlns:a16="http://schemas.microsoft.com/office/drawing/2014/main" id="{365C5392-8D10-F70E-8E65-4BEA1CE063D1}"/>
              </a:ext>
            </a:extLst>
          </p:cNvPr>
          <p:cNvPicPr>
            <a:picLocks noChangeAspect="1"/>
          </p:cNvPicPr>
          <p:nvPr/>
        </p:nvPicPr>
        <p:blipFill>
          <a:blip r:embed="rId2"/>
          <a:stretch>
            <a:fillRect/>
          </a:stretch>
        </p:blipFill>
        <p:spPr>
          <a:xfrm>
            <a:off x="3795263" y="1545546"/>
            <a:ext cx="1202337" cy="287323"/>
          </a:xfrm>
          <a:prstGeom prst="rect">
            <a:avLst/>
          </a:prstGeom>
        </p:spPr>
      </p:pic>
      <p:pic>
        <p:nvPicPr>
          <p:cNvPr id="11" name="Picture 7" descr="Image result for â«×.×©. ××ªâ¬â">
            <a:extLst>
              <a:ext uri="{FF2B5EF4-FFF2-40B4-BE49-F238E27FC236}">
                <a16:creationId xmlns:a16="http://schemas.microsoft.com/office/drawing/2014/main" id="{7E112B8B-EE75-B42E-5716-56ACA79027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12" name="תמונה 11">
            <a:extLst>
              <a:ext uri="{FF2B5EF4-FFF2-40B4-BE49-F238E27FC236}">
                <a16:creationId xmlns:a16="http://schemas.microsoft.com/office/drawing/2014/main" id="{FCDC3889-6EB3-8B5E-DB6A-10CB778791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תמונה 12">
            <a:extLst>
              <a:ext uri="{FF2B5EF4-FFF2-40B4-BE49-F238E27FC236}">
                <a16:creationId xmlns:a16="http://schemas.microsoft.com/office/drawing/2014/main" id="{13AB7C2F-FA7A-4310-060A-D1AC54B79552}"/>
              </a:ext>
            </a:extLst>
          </p:cNvPr>
          <p:cNvPicPr>
            <a:picLocks noChangeAspect="1"/>
          </p:cNvPicPr>
          <p:nvPr/>
        </p:nvPicPr>
        <p:blipFill>
          <a:blip r:embed="rId5"/>
          <a:stretch>
            <a:fillRect/>
          </a:stretch>
        </p:blipFill>
        <p:spPr>
          <a:xfrm>
            <a:off x="1389243" y="74551"/>
            <a:ext cx="902500" cy="707365"/>
          </a:xfrm>
          <a:prstGeom prst="rect">
            <a:avLst/>
          </a:prstGeom>
        </p:spPr>
      </p:pic>
      <p:sp>
        <p:nvSpPr>
          <p:cNvPr id="6" name="תיבת טקסט 2">
            <a:extLst>
              <a:ext uri="{FF2B5EF4-FFF2-40B4-BE49-F238E27FC236}">
                <a16:creationId xmlns:a16="http://schemas.microsoft.com/office/drawing/2014/main" id="{41B0CA1F-396C-C95E-08D0-0D9865F53E6D}"/>
              </a:ext>
            </a:extLst>
          </p:cNvPr>
          <p:cNvSpPr txBox="1"/>
          <p:nvPr/>
        </p:nvSpPr>
        <p:spPr>
          <a:xfrm>
            <a:off x="5220072" y="2020590"/>
            <a:ext cx="3620070" cy="369332"/>
          </a:xfrm>
          <a:prstGeom prst="rect">
            <a:avLst/>
          </a:prstGeom>
          <a:noFill/>
        </p:spPr>
        <p:txBody>
          <a:bodyPr wrap="square">
            <a:spAutoFit/>
          </a:bodyPr>
          <a:lstStyle/>
          <a:p>
            <a:pPr algn="ctr" rtl="1"/>
            <a:r>
              <a:rPr lang="he-IL" altLang="he-IL" b="1" dirty="0">
                <a:solidFill>
                  <a:schemeClr val="tx1">
                    <a:lumMod val="95000"/>
                  </a:schemeClr>
                </a:solidFill>
                <a:latin typeface="Gisha" panose="020B0502040204020203" pitchFamily="34" charset="-79"/>
                <a:ea typeface="Times New Roman" pitchFamily="18" charset="0"/>
              </a:rPr>
              <a:t>קבלן קידוחים לעבודות המים והביוב:</a:t>
            </a:r>
          </a:p>
        </p:txBody>
      </p:sp>
      <p:sp>
        <p:nvSpPr>
          <p:cNvPr id="7" name="תיבת טקסט 8">
            <a:extLst>
              <a:ext uri="{FF2B5EF4-FFF2-40B4-BE49-F238E27FC236}">
                <a16:creationId xmlns:a16="http://schemas.microsoft.com/office/drawing/2014/main" id="{44AD8853-9A24-D411-111D-2C759B914725}"/>
              </a:ext>
            </a:extLst>
          </p:cNvPr>
          <p:cNvSpPr txBox="1"/>
          <p:nvPr/>
        </p:nvSpPr>
        <p:spPr>
          <a:xfrm>
            <a:off x="1773847" y="2456897"/>
            <a:ext cx="7232819" cy="1033553"/>
          </a:xfrm>
          <a:prstGeom prst="rect">
            <a:avLst/>
          </a:prstGeom>
          <a:noFill/>
        </p:spPr>
        <p:txBody>
          <a:bodyPr wrap="square">
            <a:spAutoFit/>
          </a:bodyPr>
          <a:lstStyle/>
          <a:p>
            <a:pPr marL="503555" algn="r" rtl="1">
              <a:lnSpc>
                <a:spcPts val="1600"/>
              </a:lnSpc>
              <a:spcAft>
                <a:spcPts val="1000"/>
              </a:spcAft>
            </a:pPr>
            <a:r>
              <a:rPr lang="he-IL" sz="1400" dirty="0">
                <a:effectLst/>
                <a:latin typeface="Calibri" panose="020F0502020204030204" pitchFamily="34" charset="0"/>
                <a:ea typeface="Times New Roman" panose="02020603050405020304" pitchFamily="18" charset="0"/>
              </a:rPr>
              <a:t>קבלן המשנה לביצוע עבודות הקידוחים יעמוד בדרישות הבאות:</a:t>
            </a:r>
            <a:endParaRPr lang="en-US" sz="1400" dirty="0">
              <a:effectLst/>
              <a:latin typeface="Calibri" panose="020F0502020204030204" pitchFamily="34" charset="0"/>
              <a:ea typeface="Calibri" panose="020F0502020204030204" pitchFamily="34" charset="0"/>
            </a:endParaRPr>
          </a:p>
          <a:p>
            <a:pPr marL="342900" lvl="0" indent="-342900" algn="just" rtl="1">
              <a:lnSpc>
                <a:spcPct val="115000"/>
              </a:lnSpc>
              <a:spcAft>
                <a:spcPts val="1000"/>
              </a:spcAft>
              <a:buFont typeface="+mj-lt"/>
              <a:buAutoNum type="arabicPeriod"/>
            </a:pPr>
            <a:r>
              <a:rPr lang="he-IL" sz="1400" dirty="0">
                <a:effectLst/>
                <a:latin typeface="Calibri" panose="020F0502020204030204" pitchFamily="34" charset="0"/>
                <a:ea typeface="Calibri" panose="020F0502020204030204" pitchFamily="34" charset="0"/>
              </a:rPr>
              <a:t>בעל ניסיון בדחיקת צנרת ביוב באורך של 1000 מ"א לדחיקה – פרויקט 1 לפחות. </a:t>
            </a:r>
            <a:endParaRPr lang="en-US" sz="1400" dirty="0">
              <a:effectLst/>
              <a:latin typeface="Calibri" panose="020F0502020204030204" pitchFamily="34" charset="0"/>
              <a:ea typeface="Calibri" panose="020F0502020204030204" pitchFamily="34" charset="0"/>
            </a:endParaRPr>
          </a:p>
          <a:p>
            <a:pPr marL="342900" lvl="0" indent="-342900" algn="just" rtl="1">
              <a:lnSpc>
                <a:spcPct val="115000"/>
              </a:lnSpc>
              <a:spcAft>
                <a:spcPts val="1000"/>
              </a:spcAft>
              <a:buFont typeface="+mj-lt"/>
              <a:buAutoNum type="arabicPeriod"/>
            </a:pPr>
            <a:r>
              <a:rPr lang="he-IL" sz="1400" dirty="0">
                <a:effectLst/>
                <a:latin typeface="Calibri" panose="020F0502020204030204" pitchFamily="34" charset="0"/>
                <a:ea typeface="Calibri" panose="020F0502020204030204" pitchFamily="34" charset="0"/>
              </a:rPr>
              <a:t>בעל ניסיון בדחיקת צנרת ביוב באורך של 500 מ"א לדחיקה – פרויקט 1 לפחות.</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253248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a:extLst>
              <a:ext uri="{FF2B5EF4-FFF2-40B4-BE49-F238E27FC236}">
                <a16:creationId xmlns:a16="http://schemas.microsoft.com/office/drawing/2014/main" id="{8ABB88D9-1FF9-A5F3-604F-53EF13D38F65}"/>
              </a:ext>
            </a:extLst>
          </p:cNvPr>
          <p:cNvSpPr txBox="1">
            <a:spLocks/>
          </p:cNvSpPr>
          <p:nvPr/>
        </p:nvSpPr>
        <p:spPr>
          <a:xfrm>
            <a:off x="4211960" y="235006"/>
            <a:ext cx="3641139" cy="1093819"/>
          </a:xfrm>
          <a:prstGeom prst="rect">
            <a:avLst/>
          </a:prstGeom>
        </p:spPr>
        <p:txBody>
          <a:bodyPr/>
          <a:lstStyle>
            <a:lvl1pPr algn="l" defTabSz="457207"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dirty="0"/>
              <a:t>מפת התמצאות</a:t>
            </a:r>
          </a:p>
        </p:txBody>
      </p:sp>
      <p:pic>
        <p:nvPicPr>
          <p:cNvPr id="10" name="מציין מיקום תוכן 4" descr="תמונה שמכילה מפה&#10;&#10;התיאור נוצר באופן אוטומטי">
            <a:extLst>
              <a:ext uri="{FF2B5EF4-FFF2-40B4-BE49-F238E27FC236}">
                <a16:creationId xmlns:a16="http://schemas.microsoft.com/office/drawing/2014/main" id="{5CAF824B-200A-1532-9F1A-A22A338760A2}"/>
              </a:ext>
            </a:extLst>
          </p:cNvPr>
          <p:cNvPicPr>
            <a:picLocks noChangeAspect="1"/>
          </p:cNvPicPr>
          <p:nvPr/>
        </p:nvPicPr>
        <p:blipFill rotWithShape="1">
          <a:blip r:embed="rId2">
            <a:extLst>
              <a:ext uri="{28A0092B-C50C-407E-A947-70E740481C1C}">
                <a14:useLocalDpi xmlns:a14="http://schemas.microsoft.com/office/drawing/2010/main" val="0"/>
              </a:ext>
            </a:extLst>
          </a:blip>
          <a:srcRect l="30891" t="15755" r="35018" b="1568"/>
          <a:stretch/>
        </p:blipFill>
        <p:spPr>
          <a:xfrm>
            <a:off x="2699792" y="1052735"/>
            <a:ext cx="4248472" cy="5571607"/>
          </a:xfrm>
          <a:prstGeom prst="rect">
            <a:avLst/>
          </a:prstGeom>
        </p:spPr>
      </p:pic>
      <p:pic>
        <p:nvPicPr>
          <p:cNvPr id="2" name="Picture 7" descr="Image result for â«×.×©. ××ªâ¬â">
            <a:extLst>
              <a:ext uri="{FF2B5EF4-FFF2-40B4-BE49-F238E27FC236}">
                <a16:creationId xmlns:a16="http://schemas.microsoft.com/office/drawing/2014/main" id="{CE6F77A3-D9DC-5B6A-FAE3-21481BDDB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1B16DC10-1340-8C67-A65B-34697B6BC2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תמונה 3">
            <a:extLst>
              <a:ext uri="{FF2B5EF4-FFF2-40B4-BE49-F238E27FC236}">
                <a16:creationId xmlns:a16="http://schemas.microsoft.com/office/drawing/2014/main" id="{92CCD1F7-357F-AB04-4CD8-D0C202CCE1D2}"/>
              </a:ext>
            </a:extLst>
          </p:cNvPr>
          <p:cNvPicPr>
            <a:picLocks noChangeAspect="1"/>
          </p:cNvPicPr>
          <p:nvPr/>
        </p:nvPicPr>
        <p:blipFill>
          <a:blip r:embed="rId5"/>
          <a:stretch>
            <a:fillRect/>
          </a:stretch>
        </p:blipFill>
        <p:spPr>
          <a:xfrm>
            <a:off x="1389243" y="74551"/>
            <a:ext cx="902500" cy="707365"/>
          </a:xfrm>
          <a:prstGeom prst="rect">
            <a:avLst/>
          </a:prstGeom>
        </p:spPr>
      </p:pic>
    </p:spTree>
    <p:extLst>
      <p:ext uri="{BB962C8B-B14F-4D97-AF65-F5344CB8AC3E}">
        <p14:creationId xmlns:p14="http://schemas.microsoft.com/office/powerpoint/2010/main" val="3834045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תוכן 2">
            <a:extLst>
              <a:ext uri="{FF2B5EF4-FFF2-40B4-BE49-F238E27FC236}">
                <a16:creationId xmlns:a16="http://schemas.microsoft.com/office/drawing/2014/main" id="{F8A107B4-8880-47FB-BC48-E9356B19B698}"/>
              </a:ext>
            </a:extLst>
          </p:cNvPr>
          <p:cNvSpPr txBox="1">
            <a:spLocks/>
          </p:cNvSpPr>
          <p:nvPr/>
        </p:nvSpPr>
        <p:spPr>
          <a:xfrm>
            <a:off x="107504" y="692696"/>
            <a:ext cx="9144000" cy="1629544"/>
          </a:xfrm>
          <a:prstGeom prst="rect">
            <a:avLst/>
          </a:prstGeom>
        </p:spPr>
        <p:txBody>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he-IL" b="1" dirty="0">
              <a:ln w="0"/>
              <a:effectLst>
                <a:outerShdw blurRad="38100" dist="19050" dir="2700000" algn="tl" rotWithShape="0">
                  <a:schemeClr val="dk1">
                    <a:alpha val="40000"/>
                  </a:schemeClr>
                </a:outerShdw>
              </a:effectLst>
            </a:endParaRPr>
          </a:p>
        </p:txBody>
      </p:sp>
      <p:sp>
        <p:nvSpPr>
          <p:cNvPr id="2" name="תיבת טקסט 1">
            <a:extLst>
              <a:ext uri="{FF2B5EF4-FFF2-40B4-BE49-F238E27FC236}">
                <a16:creationId xmlns:a16="http://schemas.microsoft.com/office/drawing/2014/main" id="{FFCC371D-9254-7CE0-5E86-0C2C4811ADE4}"/>
              </a:ext>
            </a:extLst>
          </p:cNvPr>
          <p:cNvSpPr txBox="1"/>
          <p:nvPr/>
        </p:nvSpPr>
        <p:spPr>
          <a:xfrm>
            <a:off x="1873040" y="1014049"/>
            <a:ext cx="5046784" cy="523220"/>
          </a:xfrm>
          <a:prstGeom prst="rect">
            <a:avLst/>
          </a:prstGeom>
          <a:noFill/>
        </p:spPr>
        <p:txBody>
          <a:bodyPr wrap="square">
            <a:spAutoFit/>
          </a:bodyPr>
          <a:lstStyle/>
          <a:p>
            <a:pPr algn="ctr" rtl="1"/>
            <a:r>
              <a:rPr lang="he-IL" altLang="he-IL" sz="2800" b="1" dirty="0">
                <a:solidFill>
                  <a:schemeClr val="tx1">
                    <a:lumMod val="95000"/>
                  </a:schemeClr>
                </a:solidFill>
                <a:latin typeface="Gisha" panose="020B0502040204020203" pitchFamily="34" charset="-79"/>
                <a:ea typeface="Times New Roman" pitchFamily="18" charset="0"/>
              </a:rPr>
              <a:t>מים וביוב</a:t>
            </a:r>
          </a:p>
        </p:txBody>
      </p:sp>
      <p:sp>
        <p:nvSpPr>
          <p:cNvPr id="3" name="תיבת טקסט 2">
            <a:extLst>
              <a:ext uri="{FF2B5EF4-FFF2-40B4-BE49-F238E27FC236}">
                <a16:creationId xmlns:a16="http://schemas.microsoft.com/office/drawing/2014/main" id="{4E257F15-3DE4-37BA-EF8B-7EFE60AFF782}"/>
              </a:ext>
            </a:extLst>
          </p:cNvPr>
          <p:cNvSpPr txBox="1"/>
          <p:nvPr/>
        </p:nvSpPr>
        <p:spPr>
          <a:xfrm>
            <a:off x="6516216" y="1957047"/>
            <a:ext cx="3620070" cy="369332"/>
          </a:xfrm>
          <a:prstGeom prst="rect">
            <a:avLst/>
          </a:prstGeom>
          <a:noFill/>
        </p:spPr>
        <p:txBody>
          <a:bodyPr wrap="square">
            <a:spAutoFit/>
          </a:bodyPr>
          <a:lstStyle/>
          <a:p>
            <a:pPr algn="ctr" rtl="1"/>
            <a:r>
              <a:rPr lang="he-IL" sz="1800" b="1" dirty="0">
                <a:effectLst/>
                <a:ea typeface="Calibri" panose="020F0502020204030204" pitchFamily="34" charset="0"/>
                <a:cs typeface="David" panose="020E0502060401010101" pitchFamily="34" charset="-79"/>
              </a:rPr>
              <a:t>מים</a:t>
            </a:r>
            <a:r>
              <a:rPr lang="he-IL" altLang="he-IL" sz="1800" b="1" dirty="0">
                <a:latin typeface="Gisha" panose="020B0502040204020203" pitchFamily="34" charset="-79"/>
                <a:ea typeface="Times New Roman" pitchFamily="18" charset="0"/>
              </a:rPr>
              <a:t>:</a:t>
            </a:r>
          </a:p>
        </p:txBody>
      </p:sp>
      <p:sp>
        <p:nvSpPr>
          <p:cNvPr id="9" name="תיבת טקסט 8">
            <a:extLst>
              <a:ext uri="{FF2B5EF4-FFF2-40B4-BE49-F238E27FC236}">
                <a16:creationId xmlns:a16="http://schemas.microsoft.com/office/drawing/2014/main" id="{791181BD-F733-B6E1-A840-2F18DC593825}"/>
              </a:ext>
            </a:extLst>
          </p:cNvPr>
          <p:cNvSpPr txBox="1"/>
          <p:nvPr/>
        </p:nvSpPr>
        <p:spPr>
          <a:xfrm>
            <a:off x="-27028" y="2220889"/>
            <a:ext cx="9045268" cy="717632"/>
          </a:xfrm>
          <a:prstGeom prst="rect">
            <a:avLst/>
          </a:prstGeom>
          <a:noFill/>
        </p:spPr>
        <p:txBody>
          <a:bodyPr wrap="square">
            <a:spAutoFit/>
          </a:bodyPr>
          <a:lstStyle/>
          <a:p>
            <a:pPr marL="342900" lvl="0" indent="-342900" algn="r" rtl="1">
              <a:lnSpc>
                <a:spcPct val="115000"/>
              </a:lnSpc>
              <a:spcAft>
                <a:spcPts val="1000"/>
              </a:spcAft>
              <a:buFont typeface="+mj-lt"/>
              <a:buAutoNum type="arabicPeriod"/>
            </a:pPr>
            <a:r>
              <a:rPr lang="he-IL" sz="1800" dirty="0">
                <a:effectLst/>
                <a:latin typeface="Calibri" panose="020F0502020204030204" pitchFamily="34" charset="0"/>
                <a:ea typeface="Calibri" panose="020F0502020204030204" pitchFamily="34" charset="0"/>
                <a:cs typeface="David" panose="020E0502060401010101" pitchFamily="34" charset="-79"/>
              </a:rPr>
              <a:t>צנרת המים הינה מפלדה בקטרים עד "24 (כולל) כאשר האורך כללי של קווי המים עד קוטר "12 הינו כ- 14,000 מ"א ואורך קו המים בקוטר "24 הינו כ- 2,400 מ"א.</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a:extLst>
              <a:ext uri="{FF2B5EF4-FFF2-40B4-BE49-F238E27FC236}">
                <a16:creationId xmlns:a16="http://schemas.microsoft.com/office/drawing/2014/main" id="{615A85E3-32FD-2A3C-9219-715A8E6948B7}"/>
              </a:ext>
            </a:extLst>
          </p:cNvPr>
          <p:cNvPicPr>
            <a:picLocks noChangeAspect="1"/>
          </p:cNvPicPr>
          <p:nvPr/>
        </p:nvPicPr>
        <p:blipFill>
          <a:blip r:embed="rId2"/>
          <a:stretch>
            <a:fillRect/>
          </a:stretch>
        </p:blipFill>
        <p:spPr>
          <a:xfrm>
            <a:off x="3795263" y="1545546"/>
            <a:ext cx="1202337" cy="287323"/>
          </a:xfrm>
          <a:prstGeom prst="rect">
            <a:avLst/>
          </a:prstGeom>
        </p:spPr>
      </p:pic>
      <p:pic>
        <p:nvPicPr>
          <p:cNvPr id="11" name="Picture 7" descr="Image result for â«×.×©. ××ªâ¬â">
            <a:extLst>
              <a:ext uri="{FF2B5EF4-FFF2-40B4-BE49-F238E27FC236}">
                <a16:creationId xmlns:a16="http://schemas.microsoft.com/office/drawing/2014/main" id="{3D7371BB-E328-DAD2-D65A-CB786717FA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12" name="תמונה 11">
            <a:extLst>
              <a:ext uri="{FF2B5EF4-FFF2-40B4-BE49-F238E27FC236}">
                <a16:creationId xmlns:a16="http://schemas.microsoft.com/office/drawing/2014/main" id="{AAC5AD0C-776F-695D-E04B-C332F6B0F2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תמונה 12">
            <a:extLst>
              <a:ext uri="{FF2B5EF4-FFF2-40B4-BE49-F238E27FC236}">
                <a16:creationId xmlns:a16="http://schemas.microsoft.com/office/drawing/2014/main" id="{BD3EDD62-CD53-DB63-6677-46AD81394C61}"/>
              </a:ext>
            </a:extLst>
          </p:cNvPr>
          <p:cNvPicPr>
            <a:picLocks noChangeAspect="1"/>
          </p:cNvPicPr>
          <p:nvPr/>
        </p:nvPicPr>
        <p:blipFill>
          <a:blip r:embed="rId5"/>
          <a:stretch>
            <a:fillRect/>
          </a:stretch>
        </p:blipFill>
        <p:spPr>
          <a:xfrm>
            <a:off x="1389243" y="74551"/>
            <a:ext cx="902500" cy="707365"/>
          </a:xfrm>
          <a:prstGeom prst="rect">
            <a:avLst/>
          </a:prstGeom>
        </p:spPr>
      </p:pic>
      <p:sp>
        <p:nvSpPr>
          <p:cNvPr id="6" name="תיבת טקסט 2">
            <a:extLst>
              <a:ext uri="{FF2B5EF4-FFF2-40B4-BE49-F238E27FC236}">
                <a16:creationId xmlns:a16="http://schemas.microsoft.com/office/drawing/2014/main" id="{B12DC576-302A-F675-3084-CC70340F5B94}"/>
              </a:ext>
            </a:extLst>
          </p:cNvPr>
          <p:cNvSpPr txBox="1"/>
          <p:nvPr/>
        </p:nvSpPr>
        <p:spPr>
          <a:xfrm>
            <a:off x="5868144" y="3252809"/>
            <a:ext cx="3620070" cy="369332"/>
          </a:xfrm>
          <a:prstGeom prst="rect">
            <a:avLst/>
          </a:prstGeom>
          <a:noFill/>
        </p:spPr>
        <p:txBody>
          <a:bodyPr wrap="square">
            <a:spAutoFit/>
          </a:bodyPr>
          <a:lstStyle/>
          <a:p>
            <a:pPr algn="ctr" rtl="1"/>
            <a:r>
              <a:rPr lang="he-IL" sz="1800" b="1" dirty="0">
                <a:effectLst/>
                <a:ea typeface="Calibri" panose="020F0502020204030204" pitchFamily="34" charset="0"/>
                <a:cs typeface="David" panose="020E0502060401010101" pitchFamily="34" charset="-79"/>
              </a:rPr>
              <a:t>ביוב בחפירה פתוחה</a:t>
            </a:r>
            <a:r>
              <a:rPr lang="he-IL" altLang="he-IL" sz="1800" b="1" dirty="0">
                <a:latin typeface="Gisha" panose="020B0502040204020203" pitchFamily="34" charset="-79"/>
                <a:ea typeface="Times New Roman" pitchFamily="18" charset="0"/>
              </a:rPr>
              <a:t>:</a:t>
            </a:r>
          </a:p>
        </p:txBody>
      </p:sp>
      <p:sp>
        <p:nvSpPr>
          <p:cNvPr id="7" name="תיבת טקסט 8">
            <a:extLst>
              <a:ext uri="{FF2B5EF4-FFF2-40B4-BE49-F238E27FC236}">
                <a16:creationId xmlns:a16="http://schemas.microsoft.com/office/drawing/2014/main" id="{6E6DE4E8-479C-B4D3-1AFC-2F08DCC47579}"/>
              </a:ext>
            </a:extLst>
          </p:cNvPr>
          <p:cNvSpPr txBox="1"/>
          <p:nvPr/>
        </p:nvSpPr>
        <p:spPr>
          <a:xfrm>
            <a:off x="206678" y="3566514"/>
            <a:ext cx="8804646" cy="717632"/>
          </a:xfrm>
          <a:prstGeom prst="rect">
            <a:avLst/>
          </a:prstGeom>
          <a:noFill/>
        </p:spPr>
        <p:txBody>
          <a:bodyPr wrap="square">
            <a:spAutoFit/>
          </a:bodyPr>
          <a:lstStyle/>
          <a:p>
            <a:pPr marL="342900" lvl="0" indent="-342900" algn="just" rtl="1">
              <a:lnSpc>
                <a:spcPct val="115000"/>
              </a:lnSpc>
              <a:spcAft>
                <a:spcPts val="1000"/>
              </a:spcAft>
              <a:buFont typeface="+mj-lt"/>
              <a:buAutoNum type="arabicPeriod"/>
            </a:pPr>
            <a:r>
              <a:rPr lang="he-IL" sz="1800" dirty="0">
                <a:effectLst/>
                <a:latin typeface="Calibri" panose="020F0502020204030204" pitchFamily="34" charset="0"/>
                <a:ea typeface="Calibri" panose="020F0502020204030204" pitchFamily="34" charset="0"/>
                <a:cs typeface="David" panose="020E0502060401010101" pitchFamily="34" charset="-79"/>
              </a:rPr>
              <a:t>צנרת הביוב בחפירה פתוחה הינה מסוג </a:t>
            </a:r>
            <a:r>
              <a:rPr lang="en-US" sz="1800" dirty="0">
                <a:effectLst/>
                <a:latin typeface="David" panose="020E0502060401010101" pitchFamily="34" charset="-79"/>
                <a:ea typeface="Calibri" panose="020F0502020204030204" pitchFamily="34" charset="0"/>
                <a:cs typeface="Arial" panose="020B0604020202020204" pitchFamily="34" charset="0"/>
              </a:rPr>
              <a:t>PVC SN-8</a:t>
            </a:r>
            <a:r>
              <a:rPr lang="he-IL" sz="1800" dirty="0">
                <a:effectLst/>
                <a:latin typeface="Calibri" panose="020F0502020204030204" pitchFamily="34" charset="0"/>
                <a:ea typeface="Calibri" panose="020F0502020204030204" pitchFamily="34" charset="0"/>
                <a:cs typeface="David" panose="020E0502060401010101" pitchFamily="34" charset="-79"/>
              </a:rPr>
              <a:t> קשיחה באורך כללי של כ- 10,600 מ"א ובקטרים עד 450 מ"מ, כאשר במקומות ספציפיים תוכננה צנרת פוליאתילן ו/או מרים.</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9061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result for â«×.×©. ××ªâ¬â">
            <a:extLst>
              <a:ext uri="{FF2B5EF4-FFF2-40B4-BE49-F238E27FC236}">
                <a16:creationId xmlns:a16="http://schemas.microsoft.com/office/drawing/2014/main" id="{DF8C6E0E-6E6F-0927-39AA-3786B256B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16615"/>
            <a:ext cx="2643892" cy="833227"/>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6B796DFF-F566-85C3-0F20-54C409EE99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96137"/>
            <a:ext cx="1872366" cy="83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תמונה 9">
            <a:extLst>
              <a:ext uri="{FF2B5EF4-FFF2-40B4-BE49-F238E27FC236}">
                <a16:creationId xmlns:a16="http://schemas.microsoft.com/office/drawing/2014/main" id="{B7DFEBEB-A451-460F-D361-6A647B577380}"/>
              </a:ext>
            </a:extLst>
          </p:cNvPr>
          <p:cNvPicPr>
            <a:picLocks noChangeAspect="1"/>
          </p:cNvPicPr>
          <p:nvPr/>
        </p:nvPicPr>
        <p:blipFill>
          <a:blip r:embed="rId4"/>
          <a:stretch>
            <a:fillRect/>
          </a:stretch>
        </p:blipFill>
        <p:spPr>
          <a:xfrm>
            <a:off x="7164288" y="204820"/>
            <a:ext cx="1374380" cy="1077217"/>
          </a:xfrm>
          <a:prstGeom prst="rect">
            <a:avLst/>
          </a:prstGeom>
        </p:spPr>
      </p:pic>
      <p:sp>
        <p:nvSpPr>
          <p:cNvPr id="3" name="תיבת טקסט 2">
            <a:extLst>
              <a:ext uri="{FF2B5EF4-FFF2-40B4-BE49-F238E27FC236}">
                <a16:creationId xmlns:a16="http://schemas.microsoft.com/office/drawing/2014/main" id="{10694D92-5F39-5DE6-CBAA-DCAA7BA79390}"/>
              </a:ext>
            </a:extLst>
          </p:cNvPr>
          <p:cNvSpPr txBox="1"/>
          <p:nvPr/>
        </p:nvSpPr>
        <p:spPr>
          <a:xfrm>
            <a:off x="1835696" y="2274838"/>
            <a:ext cx="5877934" cy="2308324"/>
          </a:xfrm>
          <a:prstGeom prst="rect">
            <a:avLst/>
          </a:prstGeom>
          <a:noFill/>
        </p:spPr>
        <p:txBody>
          <a:bodyPr wrap="square">
            <a:spAutoFit/>
          </a:bodyPr>
          <a:lstStyle/>
          <a:p>
            <a:pPr algn="ctr" rtl="1"/>
            <a:r>
              <a:rPr lang="he-IL" altLang="he-IL" sz="7200" b="1" dirty="0">
                <a:solidFill>
                  <a:schemeClr val="tx1">
                    <a:lumMod val="95000"/>
                  </a:schemeClr>
                </a:solidFill>
                <a:latin typeface="Gisha" panose="020B0502040204020203" pitchFamily="34" charset="-79"/>
                <a:ea typeface="Times New Roman" pitchFamily="18" charset="0"/>
              </a:rPr>
              <a:t>תודה על ההקשבה !</a:t>
            </a:r>
          </a:p>
        </p:txBody>
      </p:sp>
    </p:spTree>
    <p:extLst>
      <p:ext uri="{BB962C8B-B14F-4D97-AF65-F5344CB8AC3E}">
        <p14:creationId xmlns:p14="http://schemas.microsoft.com/office/powerpoint/2010/main" val="3310990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2687ECF6-7C6C-3592-6D4D-EA459D4D06E1}"/>
              </a:ext>
            </a:extLst>
          </p:cNvPr>
          <p:cNvPicPr>
            <a:picLocks noChangeAspect="1"/>
          </p:cNvPicPr>
          <p:nvPr/>
        </p:nvPicPr>
        <p:blipFill>
          <a:blip r:embed="rId2"/>
          <a:stretch>
            <a:fillRect/>
          </a:stretch>
        </p:blipFill>
        <p:spPr>
          <a:xfrm>
            <a:off x="482600" y="1278839"/>
            <a:ext cx="8178799" cy="4907278"/>
          </a:xfrm>
          <a:prstGeom prst="rect">
            <a:avLst/>
          </a:prstGeom>
        </p:spPr>
      </p:pic>
      <p:pic>
        <p:nvPicPr>
          <p:cNvPr id="4" name="Picture 7" descr="Image result for â«×.×©. ××ªâ¬â">
            <a:extLst>
              <a:ext uri="{FF2B5EF4-FFF2-40B4-BE49-F238E27FC236}">
                <a16:creationId xmlns:a16="http://schemas.microsoft.com/office/drawing/2014/main" id="{38F1363F-62EA-0C9D-2839-ACC9BF7059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a:extLst>
              <a:ext uri="{FF2B5EF4-FFF2-40B4-BE49-F238E27FC236}">
                <a16:creationId xmlns:a16="http://schemas.microsoft.com/office/drawing/2014/main" id="{8F0D10D6-6483-4B85-7F13-3AADDCDCB7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6">
            <a:extLst>
              <a:ext uri="{FF2B5EF4-FFF2-40B4-BE49-F238E27FC236}">
                <a16:creationId xmlns:a16="http://schemas.microsoft.com/office/drawing/2014/main" id="{5919AA02-5F6C-AC7E-F280-00E4E7D55D59}"/>
              </a:ext>
            </a:extLst>
          </p:cNvPr>
          <p:cNvPicPr>
            <a:picLocks noChangeAspect="1"/>
          </p:cNvPicPr>
          <p:nvPr/>
        </p:nvPicPr>
        <p:blipFill>
          <a:blip r:embed="rId5"/>
          <a:stretch>
            <a:fillRect/>
          </a:stretch>
        </p:blipFill>
        <p:spPr>
          <a:xfrm>
            <a:off x="1389243" y="74551"/>
            <a:ext cx="902500" cy="707365"/>
          </a:xfrm>
          <a:prstGeom prst="rect">
            <a:avLst/>
          </a:prstGeom>
        </p:spPr>
      </p:pic>
      <p:sp>
        <p:nvSpPr>
          <p:cNvPr id="2" name="תיבת טקסט 1">
            <a:extLst>
              <a:ext uri="{FF2B5EF4-FFF2-40B4-BE49-F238E27FC236}">
                <a16:creationId xmlns:a16="http://schemas.microsoft.com/office/drawing/2014/main" id="{80D85423-F0D0-62F9-65C5-9E1D5AA1D20B}"/>
              </a:ext>
            </a:extLst>
          </p:cNvPr>
          <p:cNvSpPr txBox="1"/>
          <p:nvPr/>
        </p:nvSpPr>
        <p:spPr>
          <a:xfrm>
            <a:off x="4139952" y="588472"/>
            <a:ext cx="1224136" cy="369332"/>
          </a:xfrm>
          <a:prstGeom prst="rect">
            <a:avLst/>
          </a:prstGeom>
          <a:noFill/>
        </p:spPr>
        <p:txBody>
          <a:bodyPr wrap="square" rtlCol="1">
            <a:spAutoFit/>
          </a:bodyPr>
          <a:lstStyle/>
          <a:p>
            <a:pPr algn="r" rtl="1"/>
            <a:r>
              <a:rPr lang="he-IL" b="1" dirty="0" err="1">
                <a:solidFill>
                  <a:schemeClr val="tx1">
                    <a:lumMod val="95000"/>
                  </a:schemeClr>
                </a:solidFill>
              </a:rPr>
              <a:t>תשריט</a:t>
            </a:r>
            <a:endParaRPr lang="he-IL" b="1" dirty="0">
              <a:solidFill>
                <a:schemeClr val="tx1">
                  <a:lumMod val="95000"/>
                </a:schemeClr>
              </a:solidFill>
            </a:endParaRPr>
          </a:p>
        </p:txBody>
      </p:sp>
    </p:spTree>
    <p:extLst>
      <p:ext uri="{BB962C8B-B14F-4D97-AF65-F5344CB8AC3E}">
        <p14:creationId xmlns:p14="http://schemas.microsoft.com/office/powerpoint/2010/main" val="424733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D6E79905-D6DC-94A3-3D05-D3AAF61CC612}"/>
              </a:ext>
            </a:extLst>
          </p:cNvPr>
          <p:cNvPicPr>
            <a:picLocks noChangeAspect="1"/>
          </p:cNvPicPr>
          <p:nvPr/>
        </p:nvPicPr>
        <p:blipFill>
          <a:blip r:embed="rId2"/>
          <a:stretch>
            <a:fillRect/>
          </a:stretch>
        </p:blipFill>
        <p:spPr>
          <a:xfrm>
            <a:off x="2123728" y="99548"/>
            <a:ext cx="5572903" cy="6658904"/>
          </a:xfrm>
          <a:prstGeom prst="rect">
            <a:avLst/>
          </a:prstGeom>
        </p:spPr>
      </p:pic>
      <p:pic>
        <p:nvPicPr>
          <p:cNvPr id="2" name="Picture 7" descr="Image result for â«×.×©. ××ªâ¬â">
            <a:extLst>
              <a:ext uri="{FF2B5EF4-FFF2-40B4-BE49-F238E27FC236}">
                <a16:creationId xmlns:a16="http://schemas.microsoft.com/office/drawing/2014/main" id="{3D3FAD95-6B70-7EC0-592D-B1D02263EC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C66B09AC-FAD1-4B47-8071-72769C6C83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תמונה 3">
            <a:extLst>
              <a:ext uri="{FF2B5EF4-FFF2-40B4-BE49-F238E27FC236}">
                <a16:creationId xmlns:a16="http://schemas.microsoft.com/office/drawing/2014/main" id="{1B33DBE0-FE82-8D0F-74BD-DA365B803414}"/>
              </a:ext>
            </a:extLst>
          </p:cNvPr>
          <p:cNvPicPr>
            <a:picLocks noChangeAspect="1"/>
          </p:cNvPicPr>
          <p:nvPr/>
        </p:nvPicPr>
        <p:blipFill>
          <a:blip r:embed="rId5"/>
          <a:stretch>
            <a:fillRect/>
          </a:stretch>
        </p:blipFill>
        <p:spPr>
          <a:xfrm>
            <a:off x="1389243" y="74551"/>
            <a:ext cx="902500" cy="707365"/>
          </a:xfrm>
          <a:prstGeom prst="rect">
            <a:avLst/>
          </a:prstGeom>
        </p:spPr>
      </p:pic>
    </p:spTree>
    <p:extLst>
      <p:ext uri="{BB962C8B-B14F-4D97-AF65-F5344CB8AC3E}">
        <p14:creationId xmlns:p14="http://schemas.microsoft.com/office/powerpoint/2010/main" val="392217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כותרת 1">
            <a:extLst>
              <a:ext uri="{FF2B5EF4-FFF2-40B4-BE49-F238E27FC236}">
                <a16:creationId xmlns:a16="http://schemas.microsoft.com/office/drawing/2014/main" id="{E601BEF0-6AD5-638F-ECD6-349505CE1D67}"/>
              </a:ext>
            </a:extLst>
          </p:cNvPr>
          <p:cNvSpPr txBox="1">
            <a:spLocks/>
          </p:cNvSpPr>
          <p:nvPr/>
        </p:nvSpPr>
        <p:spPr>
          <a:xfrm>
            <a:off x="3203848" y="1209674"/>
            <a:ext cx="4464496" cy="1325563"/>
          </a:xfrm>
          <a:prstGeom prst="rect">
            <a:avLst/>
          </a:prstGeom>
        </p:spPr>
        <p:txBody>
          <a:bodyPr/>
          <a:lstStyle>
            <a:lvl1pPr algn="l" defTabSz="457207"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dirty="0"/>
              <a:t>תכולת עבודה</a:t>
            </a:r>
          </a:p>
        </p:txBody>
      </p:sp>
      <p:sp>
        <p:nvSpPr>
          <p:cNvPr id="10" name="מציין מיקום תוכן 2">
            <a:extLst>
              <a:ext uri="{FF2B5EF4-FFF2-40B4-BE49-F238E27FC236}">
                <a16:creationId xmlns:a16="http://schemas.microsoft.com/office/drawing/2014/main" id="{D12F3F5B-05F3-2654-B8F7-E171CB23314E}"/>
              </a:ext>
            </a:extLst>
          </p:cNvPr>
          <p:cNvSpPr txBox="1">
            <a:spLocks/>
          </p:cNvSpPr>
          <p:nvPr/>
        </p:nvSpPr>
        <p:spPr>
          <a:xfrm>
            <a:off x="1631155" y="1988840"/>
            <a:ext cx="6411144" cy="2655217"/>
          </a:xfrm>
          <a:prstGeom prst="rect">
            <a:avLst/>
          </a:prstGeom>
        </p:spPr>
        <p:txBody>
          <a:bodyPr/>
          <a:lstStyle>
            <a:lvl1pPr marL="342906" indent="-342906" algn="r" defTabSz="457207"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r" defTabSz="457207"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he-IL" dirty="0"/>
              <a:t>פיתוח תשתיות תת קרקעיות בכל תחום </a:t>
            </a:r>
            <a:r>
              <a:rPr lang="he-IL" dirty="0" err="1"/>
              <a:t>התכנית</a:t>
            </a:r>
            <a:r>
              <a:rPr lang="he-IL" dirty="0"/>
              <a:t> כולל עמודי תאורה, אבני שפה ושכבות אספלט.</a:t>
            </a:r>
          </a:p>
          <a:p>
            <a:r>
              <a:rPr lang="he-IL" dirty="0"/>
              <a:t>פיתוח תשתיות מלא כביש 1 וכביש 2 בחיבור ליהלום (כולל פיתוח נופי וריצוף מדרכות).</a:t>
            </a:r>
          </a:p>
          <a:p>
            <a:r>
              <a:rPr lang="he-IL" dirty="0"/>
              <a:t>תשתיות כוללות: ניקוז – כולל מובלים מבטון, ביוב – כולל קידוח אופקי בשיטת </a:t>
            </a:r>
            <a:r>
              <a:rPr lang="he-IL" dirty="0" err="1"/>
              <a:t>מיקרוטאנלינג</a:t>
            </a:r>
            <a:r>
              <a:rPr lang="he-IL" dirty="0"/>
              <a:t>, מים, תאורה, תקשורת, גינון, השקיה, רמזורים, קו כיבוי אש, תחנת שאיבה עם 2 מאגרים.</a:t>
            </a:r>
          </a:p>
          <a:p>
            <a:r>
              <a:rPr lang="he-IL" dirty="0"/>
              <a:t>כבישים לחפירה ומילוי, כולל החלפות קרקע, מילוי עודפי עפר בהידוק במגרשים.</a:t>
            </a:r>
          </a:p>
          <a:p>
            <a:r>
              <a:rPr lang="he-IL" dirty="0"/>
              <a:t>כריתת והעתקת עצים.</a:t>
            </a:r>
          </a:p>
          <a:p>
            <a:r>
              <a:rPr lang="he-IL" dirty="0"/>
              <a:t>הסדרת והטיית נחל, כולל עבודת סלעים בעלת אופי מיוחד.</a:t>
            </a:r>
          </a:p>
          <a:p>
            <a:r>
              <a:rPr lang="he-IL" dirty="0"/>
              <a:t>הסדרי תנועה.</a:t>
            </a:r>
          </a:p>
          <a:p>
            <a:pPr marL="0" indent="0">
              <a:buNone/>
            </a:pPr>
            <a:endParaRPr lang="he-IL" dirty="0"/>
          </a:p>
          <a:p>
            <a:endParaRPr lang="he-IL" dirty="0"/>
          </a:p>
        </p:txBody>
      </p:sp>
      <p:pic>
        <p:nvPicPr>
          <p:cNvPr id="2" name="Picture 7" descr="Image result for â«×.×©. ××ªâ¬â">
            <a:extLst>
              <a:ext uri="{FF2B5EF4-FFF2-40B4-BE49-F238E27FC236}">
                <a16:creationId xmlns:a16="http://schemas.microsoft.com/office/drawing/2014/main" id="{239FB275-8F06-B41F-E0B9-9E557E126D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C1CDB124-2B70-FD40-F7A6-77AC26557C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תמונה 3">
            <a:extLst>
              <a:ext uri="{FF2B5EF4-FFF2-40B4-BE49-F238E27FC236}">
                <a16:creationId xmlns:a16="http://schemas.microsoft.com/office/drawing/2014/main" id="{CFA62CDA-905D-EC6D-D54A-33C2F8E11761}"/>
              </a:ext>
            </a:extLst>
          </p:cNvPr>
          <p:cNvPicPr>
            <a:picLocks noChangeAspect="1"/>
          </p:cNvPicPr>
          <p:nvPr/>
        </p:nvPicPr>
        <p:blipFill>
          <a:blip r:embed="rId4"/>
          <a:stretch>
            <a:fillRect/>
          </a:stretch>
        </p:blipFill>
        <p:spPr>
          <a:xfrm>
            <a:off x="1389243" y="74551"/>
            <a:ext cx="902500" cy="707365"/>
          </a:xfrm>
          <a:prstGeom prst="rect">
            <a:avLst/>
          </a:prstGeom>
        </p:spPr>
      </p:pic>
    </p:spTree>
    <p:extLst>
      <p:ext uri="{BB962C8B-B14F-4D97-AF65-F5344CB8AC3E}">
        <p14:creationId xmlns:p14="http://schemas.microsoft.com/office/powerpoint/2010/main" val="371501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1BAE933D-7598-1688-37B5-6469948247F6}"/>
              </a:ext>
            </a:extLst>
          </p:cNvPr>
          <p:cNvSpPr txBox="1">
            <a:spLocks/>
          </p:cNvSpPr>
          <p:nvPr/>
        </p:nvSpPr>
        <p:spPr>
          <a:xfrm>
            <a:off x="1300944" y="781916"/>
            <a:ext cx="6542112" cy="1325563"/>
          </a:xfrm>
          <a:prstGeom prst="rect">
            <a:avLst/>
          </a:prstGeom>
        </p:spPr>
        <p:txBody>
          <a:bodyPr/>
          <a:lstStyle>
            <a:lvl1pPr algn="l" defTabSz="457207"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dirty="0"/>
              <a:t>דגשים כלליים לפרויקט</a:t>
            </a:r>
          </a:p>
        </p:txBody>
      </p:sp>
      <p:sp>
        <p:nvSpPr>
          <p:cNvPr id="7" name="מציין מיקום תוכן 2">
            <a:extLst>
              <a:ext uri="{FF2B5EF4-FFF2-40B4-BE49-F238E27FC236}">
                <a16:creationId xmlns:a16="http://schemas.microsoft.com/office/drawing/2014/main" id="{A254781F-112C-2B75-A167-8087AAF4EC44}"/>
              </a:ext>
            </a:extLst>
          </p:cNvPr>
          <p:cNvSpPr txBox="1">
            <a:spLocks/>
          </p:cNvSpPr>
          <p:nvPr/>
        </p:nvSpPr>
        <p:spPr>
          <a:xfrm>
            <a:off x="-180528" y="1628800"/>
            <a:ext cx="9324528" cy="5472608"/>
          </a:xfrm>
          <a:prstGeom prst="rect">
            <a:avLst/>
          </a:prstGeom>
        </p:spPr>
        <p:txBody>
          <a:bodyPr>
            <a:normAutofit fontScale="55000" lnSpcReduction="20000"/>
          </a:bodyPr>
          <a:lstStyle>
            <a:lvl1pPr marL="342906" indent="-342906" algn="r" defTabSz="457207"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r" defTabSz="457207"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he-IL" sz="2200" dirty="0">
                <a:latin typeface="David" panose="020E0502060401010101" pitchFamily="34" charset="-79"/>
                <a:cs typeface="David" panose="020E0502060401010101" pitchFamily="34" charset="-79"/>
              </a:rPr>
              <a:t>מכרז משותף לחברת </a:t>
            </a:r>
            <a:r>
              <a:rPr lang="he-IL" sz="2200" dirty="0" err="1">
                <a:latin typeface="David" panose="020E0502060401010101" pitchFamily="34" charset="-79"/>
                <a:cs typeface="David" panose="020E0502060401010101" pitchFamily="34" charset="-79"/>
              </a:rPr>
              <a:t>י.ש.גת</a:t>
            </a:r>
            <a:r>
              <a:rPr lang="he-IL" sz="2200" dirty="0">
                <a:latin typeface="David" panose="020E0502060401010101" pitchFamily="34" charset="-79"/>
                <a:cs typeface="David" panose="020E0502060401010101" pitchFamily="34" charset="-79"/>
              </a:rPr>
              <a:t> ולתאגיד מי </a:t>
            </a:r>
            <a:r>
              <a:rPr lang="he-IL" sz="2200" dirty="0" err="1">
                <a:latin typeface="David" panose="020E0502060401010101" pitchFamily="34" charset="-79"/>
                <a:cs typeface="David" panose="020E0502060401010101" pitchFamily="34" charset="-79"/>
              </a:rPr>
              <a:t>קרית</a:t>
            </a:r>
            <a:r>
              <a:rPr lang="he-IL" sz="2200" dirty="0">
                <a:latin typeface="David" panose="020E0502060401010101" pitchFamily="34" charset="-79"/>
                <a:cs typeface="David" panose="020E0502060401010101" pitchFamily="34" charset="-79"/>
              </a:rPr>
              <a:t> גת.</a:t>
            </a:r>
          </a:p>
          <a:p>
            <a:r>
              <a:rPr lang="he-IL" sz="2200" dirty="0">
                <a:latin typeface="David" panose="020E0502060401010101" pitchFamily="34" charset="-79"/>
                <a:cs typeface="David" panose="020E0502060401010101" pitchFamily="34" charset="-79"/>
              </a:rPr>
              <a:t>לו"ז להגשת הצעות – 21/02/2023.</a:t>
            </a:r>
          </a:p>
          <a:p>
            <a:r>
              <a:rPr lang="he-IL" sz="2200" dirty="0">
                <a:latin typeface="David" panose="020E0502060401010101" pitchFamily="34" charset="-79"/>
                <a:cs typeface="David" panose="020E0502060401010101" pitchFamily="34" charset="-79"/>
              </a:rPr>
              <a:t>תנאי סף (סעיף 10 בפרק תנאים כלליים):</a:t>
            </a:r>
          </a:p>
          <a:p>
            <a:pPr lvl="1"/>
            <a:r>
              <a:rPr lang="he-IL" sz="2200" dirty="0">
                <a:latin typeface="David" panose="020E0502060401010101" pitchFamily="34" charset="-79"/>
                <a:cs typeface="David" panose="020E0502060401010101" pitchFamily="34" charset="-79"/>
              </a:rPr>
              <a:t>י.ש. גת – קבלן רשום בענף 200 בסיווג כספי ג'5, 3 פרויקטים לפחות של 30 </a:t>
            </a:r>
            <a:r>
              <a:rPr lang="he-IL" sz="2200" dirty="0" err="1">
                <a:latin typeface="David" panose="020E0502060401010101" pitchFamily="34" charset="-79"/>
                <a:cs typeface="David" panose="020E0502060401010101" pitchFamily="34" charset="-79"/>
              </a:rPr>
              <a:t>מלש"ח</a:t>
            </a:r>
            <a:r>
              <a:rPr lang="he-IL" sz="2200" dirty="0">
                <a:latin typeface="David" panose="020E0502060401010101" pitchFamily="34" charset="-79"/>
                <a:cs typeface="David" panose="020E0502060401010101" pitchFamily="34" charset="-79"/>
              </a:rPr>
              <a:t> כ"א כקבלן ראשי לגופים ציבוריים.</a:t>
            </a:r>
          </a:p>
          <a:p>
            <a:pPr lvl="1"/>
            <a:r>
              <a:rPr lang="he-IL" sz="2200" dirty="0">
                <a:latin typeface="David" panose="020E0502060401010101" pitchFamily="34" charset="-79"/>
                <a:cs typeface="David" panose="020E0502060401010101" pitchFamily="34" charset="-79"/>
              </a:rPr>
              <a:t>תאגיד מי </a:t>
            </a:r>
            <a:r>
              <a:rPr lang="he-IL" sz="2200" dirty="0" err="1">
                <a:latin typeface="David" panose="020E0502060401010101" pitchFamily="34" charset="-79"/>
                <a:cs typeface="David" panose="020E0502060401010101" pitchFamily="34" charset="-79"/>
              </a:rPr>
              <a:t>קרית</a:t>
            </a:r>
            <a:r>
              <a:rPr lang="he-IL" sz="2200" dirty="0">
                <a:latin typeface="David" panose="020E0502060401010101" pitchFamily="34" charset="-79"/>
                <a:cs typeface="David" panose="020E0502060401010101" pitchFamily="34" charset="-79"/>
              </a:rPr>
              <a:t> גת – קבלן מבצע בענף  200 בסיווג כספי ג' 3 לפחות ובנוסף בענף 260 בסיווג כספי ב-5 בתוקף.</a:t>
            </a:r>
          </a:p>
          <a:p>
            <a:pPr lvl="2"/>
            <a:r>
              <a:rPr lang="he-IL" sz="2200" dirty="0">
                <a:latin typeface="David" panose="020E0502060401010101" pitchFamily="34" charset="-79"/>
                <a:cs typeface="David" panose="020E0502060401010101" pitchFamily="34" charset="-79"/>
              </a:rPr>
              <a:t>פרויקט מים ו/או ביוב בהיקף של 10 </a:t>
            </a:r>
            <a:r>
              <a:rPr lang="he-IL" sz="2200" dirty="0" err="1">
                <a:latin typeface="David" panose="020E0502060401010101" pitchFamily="34" charset="-79"/>
                <a:cs typeface="David" panose="020E0502060401010101" pitchFamily="34" charset="-79"/>
              </a:rPr>
              <a:t>מלש"ח</a:t>
            </a:r>
            <a:r>
              <a:rPr lang="he-IL" sz="2200" dirty="0">
                <a:latin typeface="David" panose="020E0502060401010101" pitchFamily="34" charset="-79"/>
                <a:cs typeface="David" panose="020E0502060401010101" pitchFamily="34" charset="-79"/>
              </a:rPr>
              <a:t> לפחות + 2 פרויקטים של מים ו/או ביוב של 5 </a:t>
            </a:r>
            <a:r>
              <a:rPr lang="he-IL" sz="2200" dirty="0" err="1">
                <a:latin typeface="David" panose="020E0502060401010101" pitchFamily="34" charset="-79"/>
                <a:cs typeface="David" panose="020E0502060401010101" pitchFamily="34" charset="-79"/>
              </a:rPr>
              <a:t>מלש"ח</a:t>
            </a:r>
            <a:r>
              <a:rPr lang="he-IL" sz="2200" dirty="0">
                <a:latin typeface="David" panose="020E0502060401010101" pitchFamily="34" charset="-79"/>
                <a:cs typeface="David" panose="020E0502060401010101" pitchFamily="34" charset="-79"/>
              </a:rPr>
              <a:t> + קו מים "24 באורך 5 ק"מ לפחות + קו ביוב בקוטר 500 מ"מ באורך של 1 ק"מ לפחות.</a:t>
            </a:r>
          </a:p>
          <a:p>
            <a:pPr lvl="2"/>
            <a:r>
              <a:rPr lang="he-IL" sz="2200" dirty="0">
                <a:latin typeface="David" panose="020E0502060401010101" pitchFamily="34" charset="-79"/>
                <a:cs typeface="David" panose="020E0502060401010101" pitchFamily="34" charset="-79"/>
              </a:rPr>
              <a:t>יש להציג את הקבלן המבצע תשתיות מים וביוב במועד הגשת ההצעות.</a:t>
            </a:r>
          </a:p>
          <a:p>
            <a:r>
              <a:rPr lang="he-IL" sz="2200" dirty="0">
                <a:latin typeface="David" panose="020E0502060401010101" pitchFamily="34" charset="-79"/>
                <a:cs typeface="David" panose="020E0502060401010101" pitchFamily="34" charset="-79"/>
              </a:rPr>
              <a:t>יש ללמוד היטב את החומר ולקרוא היטב את החוזה.</a:t>
            </a:r>
          </a:p>
          <a:p>
            <a:r>
              <a:rPr lang="he-IL" sz="2200" dirty="0">
                <a:latin typeface="David" panose="020E0502060401010101" pitchFamily="34" charset="-79"/>
                <a:cs typeface="David" panose="020E0502060401010101" pitchFamily="34" charset="-79"/>
              </a:rPr>
              <a:t>לשים לב לכל המסמכים והעדכונים המועלים לאתר. הם חלק אינטגרלי מהחוזה והתנאים הכלליים.</a:t>
            </a:r>
          </a:p>
          <a:p>
            <a:r>
              <a:rPr lang="he-IL" sz="2200" dirty="0">
                <a:latin typeface="David" panose="020E0502060401010101" pitchFamily="34" charset="-79"/>
                <a:cs typeface="David" panose="020E0502060401010101" pitchFamily="34" charset="-79"/>
              </a:rPr>
              <a:t>על-מנת לגשת למכרז יש לקנות את 3 חוברות המכרז בעלות של 5,000 ₪: חוברת מכרז, מפרט טכני מיוחד לתאגיד וכתב כמויות, ולהגישם חתומים. יש לפעול בהתאם לסעיף 15 בחוזה באופן ההגשה. את החוברות יש להגיש במעטפה. יש להשלים חתימה על מסמכים מס' 1 מס' 7ה' בחוברת המכרז על קבלת </a:t>
            </a:r>
            <a:r>
              <a:rPr lang="he-IL" sz="2200" dirty="0" err="1">
                <a:latin typeface="David" panose="020E0502060401010101" pitchFamily="34" charset="-79"/>
                <a:cs typeface="David" panose="020E0502060401010101" pitchFamily="34" charset="-79"/>
              </a:rPr>
              <a:t>תכניות</a:t>
            </a:r>
            <a:r>
              <a:rPr lang="he-IL" sz="2200" dirty="0">
                <a:latin typeface="David" panose="020E0502060401010101" pitchFamily="34" charset="-79"/>
                <a:cs typeface="David" panose="020E0502060401010101" pitchFamily="34" charset="-79"/>
              </a:rPr>
              <a:t> ועיון בהם בהתאם לסעיפים 14.3 ו17.3 בתנאי הסף. יש לעיין </a:t>
            </a:r>
            <a:r>
              <a:rPr lang="he-IL" sz="2200" dirty="0" err="1">
                <a:latin typeface="David" panose="020E0502060401010101" pitchFamily="34" charset="-79"/>
                <a:cs typeface="David" panose="020E0502060401010101" pitchFamily="34" charset="-79"/>
              </a:rPr>
              <a:t>בתכניות</a:t>
            </a:r>
            <a:r>
              <a:rPr lang="he-IL" sz="2200" dirty="0">
                <a:latin typeface="David" panose="020E0502060401010101" pitchFamily="34" charset="-79"/>
                <a:cs typeface="David" panose="020E0502060401010101" pitchFamily="34" charset="-79"/>
              </a:rPr>
              <a:t> המפורסמות באתר.</a:t>
            </a:r>
          </a:p>
          <a:p>
            <a:r>
              <a:rPr lang="he-IL" sz="2200" dirty="0">
                <a:latin typeface="David" panose="020E0502060401010101" pitchFamily="34" charset="-79"/>
                <a:cs typeface="David" panose="020E0502060401010101" pitchFamily="34" charset="-79"/>
              </a:rPr>
              <a:t>ערבויות: ערבות המכרז הינה משותפת </a:t>
            </a:r>
            <a:r>
              <a:rPr lang="he-IL" sz="2200" dirty="0" err="1">
                <a:latin typeface="David" panose="020E0502060401010101" pitchFamily="34" charset="-79"/>
                <a:cs typeface="David" panose="020E0502060401010101" pitchFamily="34" charset="-79"/>
              </a:rPr>
              <a:t>לי.ש.גת</a:t>
            </a:r>
            <a:r>
              <a:rPr lang="he-IL" sz="2200" dirty="0">
                <a:latin typeface="David" panose="020E0502060401010101" pitchFamily="34" charset="-79"/>
                <a:cs typeface="David" panose="020E0502060401010101" pitchFamily="34" charset="-79"/>
              </a:rPr>
              <a:t> ולתאגיד על סך 5 </a:t>
            </a:r>
            <a:r>
              <a:rPr lang="he-IL" sz="2200" dirty="0" err="1">
                <a:latin typeface="David" panose="020E0502060401010101" pitchFamily="34" charset="-79"/>
                <a:cs typeface="David" panose="020E0502060401010101" pitchFamily="34" charset="-79"/>
              </a:rPr>
              <a:t>מלש"ח</a:t>
            </a:r>
            <a:r>
              <a:rPr lang="he-IL" sz="2200" dirty="0">
                <a:latin typeface="David" panose="020E0502060401010101" pitchFamily="34" charset="-79"/>
                <a:cs typeface="David" panose="020E0502060401010101" pitchFamily="34" charset="-79"/>
              </a:rPr>
              <a:t>.</a:t>
            </a:r>
          </a:p>
          <a:p>
            <a:pPr marL="457207" lvl="1" indent="0">
              <a:buNone/>
            </a:pPr>
            <a:r>
              <a:rPr lang="he-IL" sz="2200" dirty="0">
                <a:latin typeface="David" panose="020E0502060401010101" pitchFamily="34" charset="-79"/>
                <a:cs typeface="David" panose="020E0502060401010101" pitchFamily="34" charset="-79"/>
              </a:rPr>
              <a:t>         ערבויות ביצוע ובדק יועברו בנפרד </a:t>
            </a:r>
            <a:r>
              <a:rPr lang="he-IL" sz="2200" dirty="0" err="1">
                <a:latin typeface="David" panose="020E0502060401010101" pitchFamily="34" charset="-79"/>
                <a:cs typeface="David" panose="020E0502060401010101" pitchFamily="34" charset="-79"/>
              </a:rPr>
              <a:t>לי.ש.גת</a:t>
            </a:r>
            <a:r>
              <a:rPr lang="he-IL" sz="2200" dirty="0">
                <a:latin typeface="David" panose="020E0502060401010101" pitchFamily="34" charset="-79"/>
                <a:cs typeface="David" panose="020E0502060401010101" pitchFamily="34" charset="-79"/>
              </a:rPr>
              <a:t> ולתאגיד על סך 5% מהאומדן והביצוע בפועל בהתאם.</a:t>
            </a:r>
          </a:p>
          <a:p>
            <a:r>
              <a:rPr lang="he-IL" sz="2200" dirty="0">
                <a:latin typeface="David" panose="020E0502060401010101" pitchFamily="34" charset="-79"/>
                <a:cs typeface="David" panose="020E0502060401010101" pitchFamily="34" charset="-79"/>
              </a:rPr>
              <a:t>יש להיערך לכך שייתכנו שינויים בין </a:t>
            </a:r>
            <a:r>
              <a:rPr lang="he-IL" sz="2200" dirty="0" err="1">
                <a:latin typeface="David" panose="020E0502060401010101" pitchFamily="34" charset="-79"/>
                <a:cs typeface="David" panose="020E0502060401010101" pitchFamily="34" charset="-79"/>
              </a:rPr>
              <a:t>תכניות</a:t>
            </a:r>
            <a:r>
              <a:rPr lang="he-IL" sz="2200" dirty="0">
                <a:latin typeface="David" panose="020E0502060401010101" pitchFamily="34" charset="-79"/>
                <a:cs typeface="David" panose="020E0502060401010101" pitchFamily="34" charset="-79"/>
              </a:rPr>
              <a:t> למכרז </a:t>
            </a:r>
            <a:r>
              <a:rPr lang="he-IL" sz="2200" dirty="0" err="1">
                <a:latin typeface="David" panose="020E0502060401010101" pitchFamily="34" charset="-79"/>
                <a:cs typeface="David" panose="020E0502060401010101" pitchFamily="34" charset="-79"/>
              </a:rPr>
              <a:t>לתכניות</a:t>
            </a:r>
            <a:r>
              <a:rPr lang="he-IL" sz="2200" dirty="0">
                <a:latin typeface="David" panose="020E0502060401010101" pitchFamily="34" charset="-79"/>
                <a:cs typeface="David" panose="020E0502060401010101" pitchFamily="34" charset="-79"/>
              </a:rPr>
              <a:t> לביצוע.</a:t>
            </a:r>
          </a:p>
          <a:p>
            <a:r>
              <a:rPr lang="he-IL" sz="2200" dirty="0">
                <a:latin typeface="David" panose="020E0502060401010101" pitchFamily="34" charset="-79"/>
                <a:cs typeface="David" panose="020E0502060401010101" pitchFamily="34" charset="-79"/>
              </a:rPr>
              <a:t>יש לשים לב </a:t>
            </a:r>
            <a:r>
              <a:rPr lang="he-IL" sz="2200" dirty="0" err="1">
                <a:latin typeface="David" panose="020E0502060401010101" pitchFamily="34" charset="-79"/>
                <a:cs typeface="David" panose="020E0502060401010101" pitchFamily="34" charset="-79"/>
              </a:rPr>
              <a:t>ללו"ז</a:t>
            </a:r>
            <a:r>
              <a:rPr lang="he-IL" sz="2200" dirty="0">
                <a:latin typeface="David" panose="020E0502060401010101" pitchFamily="34" charset="-79"/>
                <a:cs typeface="David" panose="020E0502060401010101" pitchFamily="34" charset="-79"/>
              </a:rPr>
              <a:t> של הפרויקט – לו"ז לביצוע 19 חודשי עבודה. 3 חודשי באפר להפעלה של המזמינים בלבד.</a:t>
            </a:r>
          </a:p>
          <a:p>
            <a:r>
              <a:rPr lang="he-IL" sz="2200" dirty="0">
                <a:latin typeface="David" panose="020E0502060401010101" pitchFamily="34" charset="-79"/>
                <a:cs typeface="David" panose="020E0502060401010101" pitchFamily="34" charset="-79"/>
              </a:rPr>
              <a:t>מכרז הנחה – הנחה אחידה לכלל המבנים למעט מבנה 11 הכולל תקציב להסדרי תנועה וביצוע חדרי </a:t>
            </a:r>
            <a:r>
              <a:rPr lang="he-IL" sz="2200" dirty="0" err="1">
                <a:latin typeface="David" panose="020E0502060401010101" pitchFamily="34" charset="-79"/>
                <a:cs typeface="David" panose="020E0502060401010101" pitchFamily="34" charset="-79"/>
              </a:rPr>
              <a:t>טראפו</a:t>
            </a:r>
            <a:r>
              <a:rPr lang="he-IL" sz="2200" dirty="0">
                <a:latin typeface="David" panose="020E0502060401010101" pitchFamily="34" charset="-79"/>
                <a:cs typeface="David" panose="020E0502060401010101" pitchFamily="34" charset="-79"/>
              </a:rPr>
              <a:t>. </a:t>
            </a:r>
            <a:r>
              <a:rPr lang="he-IL" sz="2200" dirty="0" err="1">
                <a:latin typeface="David" panose="020E0502060401010101" pitchFamily="34" charset="-79"/>
                <a:cs typeface="David" panose="020E0502060401010101" pitchFamily="34" charset="-79"/>
              </a:rPr>
              <a:t>האומדן</a:t>
            </a:r>
            <a:r>
              <a:rPr lang="he-IL" sz="2200" dirty="0">
                <a:latin typeface="David" panose="020E0502060401010101" pitchFamily="34" charset="-79"/>
                <a:cs typeface="David" panose="020E0502060401010101" pitchFamily="34" charset="-79"/>
              </a:rPr>
              <a:t> למבנים 1-10 נבנה ברובו עפ"י מחירון </a:t>
            </a:r>
            <a:r>
              <a:rPr lang="he-IL" sz="2200" dirty="0" err="1">
                <a:latin typeface="David" panose="020E0502060401010101" pitchFamily="34" charset="-79"/>
                <a:cs typeface="David" panose="020E0502060401010101" pitchFamily="34" charset="-79"/>
              </a:rPr>
              <a:t>משהב"ש</a:t>
            </a:r>
            <a:r>
              <a:rPr lang="he-IL" sz="2200" dirty="0">
                <a:latin typeface="David" panose="020E0502060401010101" pitchFamily="34" charset="-79"/>
                <a:cs typeface="David" panose="020E0502060401010101" pitchFamily="34" charset="-79"/>
              </a:rPr>
              <a:t> נובמבר 2020 </a:t>
            </a:r>
            <a:r>
              <a:rPr lang="he-IL" sz="2200" dirty="0" err="1">
                <a:latin typeface="David" panose="020E0502060401010101" pitchFamily="34" charset="-79"/>
                <a:cs typeface="David" panose="020E0502060401010101" pitchFamily="34" charset="-79"/>
              </a:rPr>
              <a:t>למ</a:t>
            </a:r>
            <a:r>
              <a:rPr lang="he-IL" sz="2200" dirty="0">
                <a:latin typeface="David" panose="020E0502060401010101" pitchFamily="34" charset="-79"/>
                <a:cs typeface="David" panose="020E0502060401010101" pitchFamily="34" charset="-79"/>
              </a:rPr>
              <a:t> (</a:t>
            </a:r>
            <a:r>
              <a:rPr lang="he-IL" sz="2200" dirty="0" err="1">
                <a:latin typeface="David" panose="020E0502060401010101" pitchFamily="34" charset="-79"/>
                <a:cs typeface="David" panose="020E0502060401010101" pitchFamily="34" charset="-79"/>
              </a:rPr>
              <a:t>י.ש.גת</a:t>
            </a:r>
            <a:r>
              <a:rPr lang="he-IL" sz="2200" dirty="0">
                <a:latin typeface="David" panose="020E0502060401010101" pitchFamily="34" charset="-79"/>
                <a:cs typeface="David" panose="020E0502060401010101" pitchFamily="34" charset="-79"/>
              </a:rPr>
              <a:t>) – יש לשים לב לכך בהצעת המחיר. </a:t>
            </a:r>
            <a:r>
              <a:rPr lang="he-IL" sz="2200" dirty="0" err="1">
                <a:latin typeface="David" panose="020E0502060401010101" pitchFamily="34" charset="-79"/>
                <a:cs typeface="David" panose="020E0502060401010101" pitchFamily="34" charset="-79"/>
              </a:rPr>
              <a:t>האומדן</a:t>
            </a:r>
            <a:r>
              <a:rPr lang="he-IL" sz="2200" dirty="0">
                <a:latin typeface="David" panose="020E0502060401010101" pitchFamily="34" charset="-79"/>
                <a:cs typeface="David" panose="020E0502060401010101" pitchFamily="34" charset="-79"/>
              </a:rPr>
              <a:t> למבנים 12-14 (תאגיד) נבנה לפי מחירון התאגיד לשנת 2021.</a:t>
            </a:r>
          </a:p>
          <a:p>
            <a:r>
              <a:rPr lang="he-IL" sz="2200" dirty="0">
                <a:latin typeface="David" panose="020E0502060401010101" pitchFamily="34" charset="-79"/>
                <a:cs typeface="David" panose="020E0502060401010101" pitchFamily="34" charset="-79"/>
              </a:rPr>
              <a:t>יש להיערך לעבודה עם קבלנים נוספים במקביל.</a:t>
            </a:r>
          </a:p>
          <a:p>
            <a:r>
              <a:rPr lang="he-IL" sz="2200" dirty="0">
                <a:latin typeface="David" panose="020E0502060401010101" pitchFamily="34" charset="-79"/>
                <a:cs typeface="David" panose="020E0502060401010101" pitchFamily="34" charset="-79"/>
              </a:rPr>
              <a:t>שימו לב שעובדים עם מהדורה מספר 5 של התאגיד (הוחלפה שעה אחרי שעלה המכרז לאתר).</a:t>
            </a:r>
          </a:p>
          <a:p>
            <a:endParaRPr lang="he-IL" dirty="0"/>
          </a:p>
          <a:p>
            <a:endParaRPr lang="he-IL" dirty="0"/>
          </a:p>
          <a:p>
            <a:pPr marL="0" indent="0">
              <a:buFont typeface="Wingdings 3" charset="2"/>
              <a:buNone/>
            </a:pPr>
            <a:endParaRPr lang="he-IL" dirty="0"/>
          </a:p>
        </p:txBody>
      </p:sp>
      <p:pic>
        <p:nvPicPr>
          <p:cNvPr id="2" name="Picture 7" descr="Image result for â«×.×©. ××ªâ¬â">
            <a:extLst>
              <a:ext uri="{FF2B5EF4-FFF2-40B4-BE49-F238E27FC236}">
                <a16:creationId xmlns:a16="http://schemas.microsoft.com/office/drawing/2014/main" id="{994374DE-BA4F-4769-5E90-5B02650AED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7C7823A6-7BA6-B02D-8401-6017AB492C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תמונה 3">
            <a:extLst>
              <a:ext uri="{FF2B5EF4-FFF2-40B4-BE49-F238E27FC236}">
                <a16:creationId xmlns:a16="http://schemas.microsoft.com/office/drawing/2014/main" id="{BA594AC5-5617-1E49-101C-612038181F7E}"/>
              </a:ext>
            </a:extLst>
          </p:cNvPr>
          <p:cNvPicPr>
            <a:picLocks noChangeAspect="1"/>
          </p:cNvPicPr>
          <p:nvPr/>
        </p:nvPicPr>
        <p:blipFill>
          <a:blip r:embed="rId4"/>
          <a:stretch>
            <a:fillRect/>
          </a:stretch>
        </p:blipFill>
        <p:spPr>
          <a:xfrm>
            <a:off x="1389243" y="74551"/>
            <a:ext cx="902500" cy="707365"/>
          </a:xfrm>
          <a:prstGeom prst="rect">
            <a:avLst/>
          </a:prstGeom>
        </p:spPr>
      </p:pic>
    </p:spTree>
    <p:extLst>
      <p:ext uri="{BB962C8B-B14F-4D97-AF65-F5344CB8AC3E}">
        <p14:creationId xmlns:p14="http://schemas.microsoft.com/office/powerpoint/2010/main" val="2851552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a:extLst>
              <a:ext uri="{FF2B5EF4-FFF2-40B4-BE49-F238E27FC236}">
                <a16:creationId xmlns:a16="http://schemas.microsoft.com/office/drawing/2014/main" id="{1BAE933D-7598-1688-37B5-6469948247F6}"/>
              </a:ext>
            </a:extLst>
          </p:cNvPr>
          <p:cNvSpPr txBox="1">
            <a:spLocks/>
          </p:cNvSpPr>
          <p:nvPr/>
        </p:nvSpPr>
        <p:spPr>
          <a:xfrm>
            <a:off x="1300944" y="908720"/>
            <a:ext cx="6542112" cy="1325563"/>
          </a:xfrm>
          <a:prstGeom prst="rect">
            <a:avLst/>
          </a:prstGeom>
        </p:spPr>
        <p:txBody>
          <a:bodyPr/>
          <a:lstStyle>
            <a:lvl1pPr algn="l" defTabSz="457207"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dirty="0"/>
              <a:t>דגשים ספציפיים לפרויקט</a:t>
            </a:r>
          </a:p>
        </p:txBody>
      </p:sp>
      <p:sp>
        <p:nvSpPr>
          <p:cNvPr id="7" name="מציין מיקום תוכן 2">
            <a:extLst>
              <a:ext uri="{FF2B5EF4-FFF2-40B4-BE49-F238E27FC236}">
                <a16:creationId xmlns:a16="http://schemas.microsoft.com/office/drawing/2014/main" id="{A254781F-112C-2B75-A167-8087AAF4EC44}"/>
              </a:ext>
            </a:extLst>
          </p:cNvPr>
          <p:cNvSpPr txBox="1">
            <a:spLocks/>
          </p:cNvSpPr>
          <p:nvPr/>
        </p:nvSpPr>
        <p:spPr>
          <a:xfrm>
            <a:off x="0" y="1988840"/>
            <a:ext cx="8966920" cy="4608222"/>
          </a:xfrm>
          <a:prstGeom prst="rect">
            <a:avLst/>
          </a:prstGeom>
        </p:spPr>
        <p:txBody>
          <a:bodyPr>
            <a:normAutofit/>
          </a:bodyPr>
          <a:lstStyle>
            <a:lvl1pPr marL="342906" indent="-342906" algn="r" defTabSz="457207"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r" defTabSz="457207"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he-IL" dirty="0"/>
              <a:t>יש לשים לב כי עבודות עפר עד מבנה כביש (59- ס"מ מאספלט סופי) לקראת סיום באתר. תינתן תקופה של 30 יום </a:t>
            </a:r>
            <a:r>
              <a:rPr lang="he-IL" dirty="0" err="1"/>
              <a:t>קלנדרי</a:t>
            </a:r>
            <a:r>
              <a:rPr lang="he-IL" dirty="0"/>
              <a:t> מתאריך צו התחלת עבודה לצורך בדיקה של האתר, המסמכים וכל העבודות שבוצעו בשטח טרם כניסה לאתר בהתאם לסעיף 00.05 בפרק מוקדמות.</a:t>
            </a:r>
          </a:p>
          <a:p>
            <a:r>
              <a:rPr lang="he-IL" dirty="0"/>
              <a:t>מבנה 11 כולל הסדרי תנועה כולל כל התיאומים. יש לשים לב כי יש להשאיר את הכביש פעיל במשך כל תקופת הביצוע. המבנה כולל בניית חדרי </a:t>
            </a:r>
            <a:r>
              <a:rPr lang="he-IL" dirty="0" err="1"/>
              <a:t>טראפו</a:t>
            </a:r>
            <a:r>
              <a:rPr lang="he-IL" dirty="0"/>
              <a:t> הכוללים את כל התיאומים הנדרשים מול </a:t>
            </a:r>
            <a:r>
              <a:rPr lang="he-IL" dirty="0" err="1"/>
              <a:t>חח"י</a:t>
            </a:r>
            <a:r>
              <a:rPr lang="he-IL" dirty="0"/>
              <a:t>. יתרת תשלום עבור ביצוע החדרים יבוצע ישירות מול </a:t>
            </a:r>
            <a:r>
              <a:rPr lang="he-IL" dirty="0" err="1"/>
              <a:t>חח"י</a:t>
            </a:r>
            <a:r>
              <a:rPr lang="he-IL" dirty="0"/>
              <a:t>. </a:t>
            </a:r>
          </a:p>
          <a:p>
            <a:r>
              <a:rPr lang="he-IL" dirty="0"/>
              <a:t>הכביש מצומת 35 ועד הכיכר המתוכננת בצומת אבץ לשם נמצא בתהליכי אישור ויבוצע רק בסוף הפרויקט. מובל צפוני נמצא בתהליכי אישור ויבוצע רק לאחר קבלת כל האישורים.</a:t>
            </a:r>
          </a:p>
          <a:p>
            <a:r>
              <a:rPr lang="he-IL" dirty="0"/>
              <a:t>עבודות התאגיד מתחלקות לעבודה בתוך תחומי הקו הכחול של </a:t>
            </a:r>
            <a:r>
              <a:rPr lang="he-IL" dirty="0" err="1"/>
              <a:t>התב"ע</a:t>
            </a:r>
            <a:r>
              <a:rPr lang="he-IL" dirty="0"/>
              <a:t> ועבודה מחוץ לקו הכחול בכבישים קיימים.</a:t>
            </a:r>
          </a:p>
          <a:p>
            <a:r>
              <a:rPr lang="he-IL" dirty="0"/>
              <a:t>עבודות מיוחדות לתאגיד כוללות ביצוע קווים </a:t>
            </a:r>
            <a:r>
              <a:rPr lang="he-IL" dirty="0" err="1"/>
              <a:t>בשטת</a:t>
            </a:r>
            <a:r>
              <a:rPr lang="he-IL" dirty="0"/>
              <a:t> </a:t>
            </a:r>
            <a:r>
              <a:rPr lang="he-IL" dirty="0" err="1"/>
              <a:t>מיקרוטאנלינג</a:t>
            </a:r>
            <a:r>
              <a:rPr lang="he-IL" dirty="0"/>
              <a:t> (מנהור).</a:t>
            </a:r>
          </a:p>
          <a:p>
            <a:endParaRPr lang="he-IL" dirty="0"/>
          </a:p>
          <a:p>
            <a:endParaRPr lang="he-IL" dirty="0"/>
          </a:p>
          <a:p>
            <a:endParaRPr lang="he-IL" dirty="0"/>
          </a:p>
          <a:p>
            <a:endParaRPr lang="he-IL" dirty="0"/>
          </a:p>
          <a:p>
            <a:pPr marL="0" indent="0">
              <a:buFont typeface="Wingdings 3" charset="2"/>
              <a:buNone/>
            </a:pPr>
            <a:endParaRPr lang="he-IL" dirty="0"/>
          </a:p>
        </p:txBody>
      </p:sp>
      <p:pic>
        <p:nvPicPr>
          <p:cNvPr id="2" name="Picture 7" descr="Image result for â«×.×©. ××ªâ¬â">
            <a:extLst>
              <a:ext uri="{FF2B5EF4-FFF2-40B4-BE49-F238E27FC236}">
                <a16:creationId xmlns:a16="http://schemas.microsoft.com/office/drawing/2014/main" id="{7F2DD9A5-1A96-CD91-2D2B-7A2E029992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E827912E-CB2A-F282-45B0-87489E51E9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תמונה 3">
            <a:extLst>
              <a:ext uri="{FF2B5EF4-FFF2-40B4-BE49-F238E27FC236}">
                <a16:creationId xmlns:a16="http://schemas.microsoft.com/office/drawing/2014/main" id="{59FBBCE0-E650-991A-7E94-D7E69C1F26D8}"/>
              </a:ext>
            </a:extLst>
          </p:cNvPr>
          <p:cNvPicPr>
            <a:picLocks noChangeAspect="1"/>
          </p:cNvPicPr>
          <p:nvPr/>
        </p:nvPicPr>
        <p:blipFill>
          <a:blip r:embed="rId4"/>
          <a:stretch>
            <a:fillRect/>
          </a:stretch>
        </p:blipFill>
        <p:spPr>
          <a:xfrm>
            <a:off x="1389243" y="74551"/>
            <a:ext cx="902500" cy="707365"/>
          </a:xfrm>
          <a:prstGeom prst="rect">
            <a:avLst/>
          </a:prstGeom>
        </p:spPr>
      </p:pic>
    </p:spTree>
    <p:extLst>
      <p:ext uri="{BB962C8B-B14F-4D97-AF65-F5344CB8AC3E}">
        <p14:creationId xmlns:p14="http://schemas.microsoft.com/office/powerpoint/2010/main" val="639893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1">
            <a:extLst>
              <a:ext uri="{FF2B5EF4-FFF2-40B4-BE49-F238E27FC236}">
                <a16:creationId xmlns:a16="http://schemas.microsoft.com/office/drawing/2014/main" id="{26F10250-4516-BFC6-6F32-8AB92CBF7006}"/>
              </a:ext>
            </a:extLst>
          </p:cNvPr>
          <p:cNvSpPr txBox="1">
            <a:spLocks/>
          </p:cNvSpPr>
          <p:nvPr/>
        </p:nvSpPr>
        <p:spPr>
          <a:xfrm>
            <a:off x="1835696" y="2348880"/>
            <a:ext cx="5749157" cy="1512168"/>
          </a:xfrm>
          <a:prstGeom prst="rect">
            <a:avLst/>
          </a:prstGeom>
        </p:spPr>
        <p:txBody>
          <a:bodyPr/>
          <a:lstStyle>
            <a:lvl1pPr algn="l" defTabSz="457207"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sz="6000" dirty="0"/>
              <a:t>דגשים של המתכננים</a:t>
            </a:r>
          </a:p>
        </p:txBody>
      </p:sp>
      <p:pic>
        <p:nvPicPr>
          <p:cNvPr id="2" name="Picture 7" descr="Image result for â«×.×©. ××ªâ¬â">
            <a:extLst>
              <a:ext uri="{FF2B5EF4-FFF2-40B4-BE49-F238E27FC236}">
                <a16:creationId xmlns:a16="http://schemas.microsoft.com/office/drawing/2014/main" id="{C1A143EF-A763-5E98-5AE5-5F94CE19E2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72E34440-A8FE-4720-1002-C829DB6F12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תמונה 3">
            <a:extLst>
              <a:ext uri="{FF2B5EF4-FFF2-40B4-BE49-F238E27FC236}">
                <a16:creationId xmlns:a16="http://schemas.microsoft.com/office/drawing/2014/main" id="{DFD9B37C-582F-A0DB-6380-9E1CB94469DF}"/>
              </a:ext>
            </a:extLst>
          </p:cNvPr>
          <p:cNvPicPr>
            <a:picLocks noChangeAspect="1"/>
          </p:cNvPicPr>
          <p:nvPr/>
        </p:nvPicPr>
        <p:blipFill>
          <a:blip r:embed="rId4"/>
          <a:stretch>
            <a:fillRect/>
          </a:stretch>
        </p:blipFill>
        <p:spPr>
          <a:xfrm>
            <a:off x="1389243" y="74551"/>
            <a:ext cx="902500" cy="707365"/>
          </a:xfrm>
          <a:prstGeom prst="rect">
            <a:avLst/>
          </a:prstGeom>
        </p:spPr>
      </p:pic>
    </p:spTree>
    <p:extLst>
      <p:ext uri="{BB962C8B-B14F-4D97-AF65-F5344CB8AC3E}">
        <p14:creationId xmlns:p14="http://schemas.microsoft.com/office/powerpoint/2010/main" val="329513882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descr="גדי ניירת">
            <a:extLst>
              <a:ext uri="{FF2B5EF4-FFF2-40B4-BE49-F238E27FC236}">
                <a16:creationId xmlns:a16="http://schemas.microsoft.com/office/drawing/2014/main" id="{E6B6E50D-9413-0B8F-6DF3-845525DB60C7}"/>
              </a:ext>
            </a:extLst>
          </p:cNvPr>
          <p:cNvPicPr>
            <a:picLocks noChangeAspect="1"/>
          </p:cNvPicPr>
          <p:nvPr/>
        </p:nvPicPr>
        <p:blipFill>
          <a:blip r:embed="rId2"/>
          <a:srcRect t="36363" r="25926"/>
          <a:stretch>
            <a:fillRect/>
          </a:stretch>
        </p:blipFill>
        <p:spPr bwMode="auto">
          <a:xfrm>
            <a:off x="4211960" y="1251776"/>
            <a:ext cx="435893" cy="342828"/>
          </a:xfrm>
          <a:prstGeom prst="rect">
            <a:avLst/>
          </a:prstGeom>
          <a:noFill/>
          <a:ln w="9525">
            <a:noFill/>
            <a:miter lim="800000"/>
            <a:headEnd/>
            <a:tailEnd/>
          </a:ln>
        </p:spPr>
      </p:pic>
      <p:sp>
        <p:nvSpPr>
          <p:cNvPr id="9" name="כותרת משנה 4">
            <a:extLst>
              <a:ext uri="{FF2B5EF4-FFF2-40B4-BE49-F238E27FC236}">
                <a16:creationId xmlns:a16="http://schemas.microsoft.com/office/drawing/2014/main" id="{EF3997F0-D828-F17C-4DE7-14D465BAC7DF}"/>
              </a:ext>
            </a:extLst>
          </p:cNvPr>
          <p:cNvSpPr txBox="1">
            <a:spLocks/>
          </p:cNvSpPr>
          <p:nvPr/>
        </p:nvSpPr>
        <p:spPr>
          <a:xfrm>
            <a:off x="35496" y="1036193"/>
            <a:ext cx="9030816" cy="5616987"/>
          </a:xfrm>
          <a:prstGeom prst="rect">
            <a:avLst/>
          </a:prstGeom>
        </p:spPr>
        <p:txBody>
          <a:bodyPr vert="horz" lIns="91440" tIns="45720" rIns="91440" bIns="45720" rtlCol="0">
            <a:normAutofit/>
          </a:bodyPr>
          <a:lstStyle>
            <a:lvl1pPr marL="342906" indent="-342906" algn="r" defTabSz="457207"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r" defTabSz="457207"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r" defTabSz="457207"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he-IL"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קירות  : </a:t>
            </a:r>
          </a:p>
          <a:p>
            <a:pPr marL="457200" indent="-457200">
              <a:buFont typeface="Wingdings 3" charset="2"/>
              <a:buAutoNum type="arabicPeriod"/>
            </a:pPr>
            <a:r>
              <a:rPr lang="he-IL" sz="1800" dirty="0">
                <a:latin typeface="Calibri" panose="020F0502020204030204" pitchFamily="34" charset="0"/>
                <a:cs typeface="Calibri" panose="020F0502020204030204" pitchFamily="34" charset="0"/>
              </a:rPr>
              <a:t>הכנת דוגמת חיפוי וגמר קיר בהתאם לפרטים .</a:t>
            </a:r>
          </a:p>
          <a:p>
            <a:endParaRPr lang="he-IL" sz="1800" dirty="0">
              <a:latin typeface="Calibri" panose="020F0502020204030204" pitchFamily="34" charset="0"/>
              <a:cs typeface="Calibri" panose="020F0502020204030204" pitchFamily="34" charset="0"/>
            </a:endParaRPr>
          </a:p>
          <a:p>
            <a:r>
              <a:rPr lang="he-IL"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ריצופים : </a:t>
            </a:r>
          </a:p>
          <a:p>
            <a:pPr marL="457200" indent="-457200">
              <a:buFont typeface="+mj-lt"/>
              <a:buAutoNum type="arabicPeriod"/>
            </a:pPr>
            <a:r>
              <a:rPr lang="he-IL" sz="1800" dirty="0">
                <a:latin typeface="Calibri" panose="020F0502020204030204" pitchFamily="34" charset="0"/>
                <a:cs typeface="Calibri" panose="020F0502020204030204" pitchFamily="34" charset="0"/>
              </a:rPr>
              <a:t>הקפדה על דוגמת הריצוף , תנוחה ושיפועים אחידים.</a:t>
            </a:r>
          </a:p>
          <a:p>
            <a:pPr marL="457200" indent="-457200">
              <a:buFont typeface="+mj-lt"/>
              <a:buAutoNum type="arabicPeriod"/>
            </a:pPr>
            <a:r>
              <a:rPr lang="he-IL" sz="1800" dirty="0">
                <a:latin typeface="Calibri" panose="020F0502020204030204" pitchFamily="34" charset="0"/>
                <a:cs typeface="Calibri" panose="020F0502020204030204" pitchFamily="34" charset="0"/>
              </a:rPr>
              <a:t>אישור דוגמת הריצוף בכפוף לפרטים והתוכניות.</a:t>
            </a:r>
          </a:p>
          <a:p>
            <a:pPr marL="457200" indent="-457200">
              <a:buFont typeface="+mj-lt"/>
              <a:buAutoNum type="arabicPeriod"/>
            </a:pPr>
            <a:r>
              <a:rPr lang="he-IL" sz="1800" dirty="0">
                <a:latin typeface="Calibri" panose="020F0502020204030204" pitchFamily="34" charset="0"/>
                <a:cs typeface="Calibri" panose="020F0502020204030204" pitchFamily="34" charset="0"/>
              </a:rPr>
              <a:t>הזמנת הריצופים מספיק זמן מראש בשל מגבלות השוק  ( לפחות 3 חודשים לפני ביצוע ).</a:t>
            </a:r>
          </a:p>
          <a:p>
            <a:endParaRPr lang="he-IL" sz="1800" dirty="0">
              <a:latin typeface="Calibri" panose="020F0502020204030204" pitchFamily="34" charset="0"/>
              <a:cs typeface="Calibri" panose="020F0502020204030204" pitchFamily="34" charset="0"/>
            </a:endParaRPr>
          </a:p>
          <a:p>
            <a:r>
              <a:rPr lang="he-IL" sz="1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גינון : </a:t>
            </a:r>
          </a:p>
          <a:p>
            <a:pPr marL="457200" indent="-457200">
              <a:buFont typeface="+mj-lt"/>
              <a:buAutoNum type="arabicPeriod"/>
            </a:pPr>
            <a:r>
              <a:rPr lang="he-IL" sz="1800" dirty="0">
                <a:latin typeface="Calibri" panose="020F0502020204030204" pitchFamily="34" charset="0"/>
                <a:cs typeface="Calibri" panose="020F0502020204030204" pitchFamily="34" charset="0"/>
              </a:rPr>
              <a:t>הזמנת שתילי עצים ושיחים מראש , על מנת להבטיח את הסוג והגודל המתוכנן.</a:t>
            </a:r>
          </a:p>
          <a:p>
            <a:pPr marL="457200" indent="-457200">
              <a:buFont typeface="+mj-lt"/>
              <a:buAutoNum type="arabicPeriod"/>
            </a:pPr>
            <a:r>
              <a:rPr lang="he-IL" sz="1800" dirty="0">
                <a:latin typeface="Calibri" panose="020F0502020204030204" pitchFamily="34" charset="0"/>
                <a:cs typeface="Calibri" panose="020F0502020204030204" pitchFamily="34" charset="0"/>
              </a:rPr>
              <a:t>הצגת דוגמאות ייצוגית לשתילי העצים.</a:t>
            </a:r>
          </a:p>
          <a:p>
            <a:pPr marL="457200" indent="-457200">
              <a:buFont typeface="+mj-lt"/>
              <a:buAutoNum type="arabicPeriod"/>
            </a:pPr>
            <a:r>
              <a:rPr lang="he-IL" sz="1800" dirty="0">
                <a:latin typeface="Calibri" panose="020F0502020204030204" pitchFamily="34" charset="0"/>
                <a:cs typeface="Calibri" panose="020F0502020204030204" pitchFamily="34" charset="0"/>
              </a:rPr>
              <a:t>הכנת תשתית הערוגות עפ"י המפרט הטכני , בפרט ניקיון ופינוי חומרי הבניה  בשטחים המיועדים לגינון, אספקת קרקע גננית עפ"י הכמויות והעומקים המוגדרים במפרט הטכני.</a:t>
            </a:r>
          </a:p>
          <a:p>
            <a:pPr marL="457200" indent="-457200">
              <a:buFont typeface="+mj-lt"/>
              <a:buAutoNum type="arabicPeriod"/>
            </a:pPr>
            <a:r>
              <a:rPr lang="he-IL" sz="1800" dirty="0">
                <a:latin typeface="Calibri" panose="020F0502020204030204" pitchFamily="34" charset="0"/>
                <a:cs typeface="Calibri" panose="020F0502020204030204" pitchFamily="34" charset="0"/>
              </a:rPr>
              <a:t>הכשרת בורות העצים עפ"י המפרט הטכני והתוכניות .</a:t>
            </a:r>
          </a:p>
          <a:p>
            <a:pPr marL="457200" indent="-457200">
              <a:buFont typeface="+mj-lt"/>
              <a:buAutoNum type="arabicPeriod"/>
            </a:pPr>
            <a:endParaRPr lang="he-IL" sz="1800" dirty="0">
              <a:latin typeface="Calibri" panose="020F0502020204030204" pitchFamily="34" charset="0"/>
              <a:cs typeface="Calibri" panose="020F0502020204030204" pitchFamily="34" charset="0"/>
            </a:endParaRPr>
          </a:p>
          <a:p>
            <a:endParaRPr lang="he-IL" sz="1800" dirty="0">
              <a:latin typeface="Calibri" panose="020F0502020204030204" pitchFamily="34" charset="0"/>
              <a:cs typeface="Calibri" panose="020F0502020204030204" pitchFamily="34" charset="0"/>
            </a:endParaRPr>
          </a:p>
        </p:txBody>
      </p:sp>
      <p:sp>
        <p:nvSpPr>
          <p:cNvPr id="10" name="תיבת טקסט 9">
            <a:extLst>
              <a:ext uri="{FF2B5EF4-FFF2-40B4-BE49-F238E27FC236}">
                <a16:creationId xmlns:a16="http://schemas.microsoft.com/office/drawing/2014/main" id="{1D23B735-AE39-FF6C-A8AB-88CB644A5AE7}"/>
              </a:ext>
            </a:extLst>
          </p:cNvPr>
          <p:cNvSpPr txBox="1"/>
          <p:nvPr/>
        </p:nvSpPr>
        <p:spPr>
          <a:xfrm>
            <a:off x="3419872" y="728556"/>
            <a:ext cx="2304256" cy="523220"/>
          </a:xfrm>
          <a:prstGeom prst="rect">
            <a:avLst/>
          </a:prstGeom>
          <a:noFill/>
        </p:spPr>
        <p:txBody>
          <a:bodyPr wrap="square" rtlCol="1">
            <a:spAutoFit/>
          </a:bodyPr>
          <a:lstStyle/>
          <a:p>
            <a:r>
              <a:rPr lang="he-IL" sz="2800" dirty="0"/>
              <a:t>אדריכלות נוף</a:t>
            </a:r>
          </a:p>
        </p:txBody>
      </p:sp>
      <p:pic>
        <p:nvPicPr>
          <p:cNvPr id="2" name="Picture 7" descr="Image result for â«×.×©. ××ªâ¬â">
            <a:extLst>
              <a:ext uri="{FF2B5EF4-FFF2-40B4-BE49-F238E27FC236}">
                <a16:creationId xmlns:a16="http://schemas.microsoft.com/office/drawing/2014/main" id="{E68905BA-D7FD-2557-B17E-34A52FB508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3577" y="168661"/>
            <a:ext cx="1190542" cy="375201"/>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32C0D5F4-BD53-AFF4-BA96-B3E461CE64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801" y="124053"/>
            <a:ext cx="1043608" cy="4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תמונה 6">
            <a:extLst>
              <a:ext uri="{FF2B5EF4-FFF2-40B4-BE49-F238E27FC236}">
                <a16:creationId xmlns:a16="http://schemas.microsoft.com/office/drawing/2014/main" id="{9AD980AA-96E0-DC33-F1FA-E17958594DD2}"/>
              </a:ext>
            </a:extLst>
          </p:cNvPr>
          <p:cNvPicPr>
            <a:picLocks noChangeAspect="1"/>
          </p:cNvPicPr>
          <p:nvPr/>
        </p:nvPicPr>
        <p:blipFill>
          <a:blip r:embed="rId5"/>
          <a:stretch>
            <a:fillRect/>
          </a:stretch>
        </p:blipFill>
        <p:spPr>
          <a:xfrm>
            <a:off x="1389243" y="74551"/>
            <a:ext cx="902500" cy="707365"/>
          </a:xfrm>
          <a:prstGeom prst="rect">
            <a:avLst/>
          </a:prstGeom>
        </p:spPr>
      </p:pic>
    </p:spTree>
    <p:extLst>
      <p:ext uri="{BB962C8B-B14F-4D97-AF65-F5344CB8AC3E}">
        <p14:creationId xmlns:p14="http://schemas.microsoft.com/office/powerpoint/2010/main" val="1619379527"/>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נים">
  <a:themeElements>
    <a:clrScheme name="יונים">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יונים">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יונים">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3DF1F793CC114B839CC0BC25B919E1" ma:contentTypeVersion="2" ma:contentTypeDescription="Create a new document." ma:contentTypeScope="" ma:versionID="c0e6210ec11a78abb6606ab540d8d1e2">
  <xsd:schema xmlns:xsd="http://www.w3.org/2001/XMLSchema" xmlns:xs="http://www.w3.org/2001/XMLSchema" xmlns:p="http://schemas.microsoft.com/office/2006/metadata/properties" xmlns:ns3="c76e3c5a-80b6-4701-a532-482f8940c9f5" targetNamespace="http://schemas.microsoft.com/office/2006/metadata/properties" ma:root="true" ma:fieldsID="192ae5c77f87ee3493a7c0eba5fcbeba" ns3:_="">
    <xsd:import namespace="c76e3c5a-80b6-4701-a532-482f8940c9f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e3c5a-80b6-4701-a532-482f8940c9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9EEF41-347A-4079-8FD6-E24E447971A1}">
  <ds:schemaRefs>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c76e3c5a-80b6-4701-a532-482f8940c9f5"/>
    <ds:schemaRef ds:uri="http://www.w3.org/XML/1998/namespace"/>
  </ds:schemaRefs>
</ds:datastoreItem>
</file>

<file path=customXml/itemProps2.xml><?xml version="1.0" encoding="utf-8"?>
<ds:datastoreItem xmlns:ds="http://schemas.openxmlformats.org/officeDocument/2006/customXml" ds:itemID="{AE4649B5-4B40-4384-A066-453A3476AC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e3c5a-80b6-4701-a532-482f8940c9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7A28FF-9146-44F1-98D5-13906E5F26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5519</TotalTime>
  <Words>1826</Words>
  <Application>Microsoft Office PowerPoint</Application>
  <PresentationFormat>‫הצגה על המסך (4:3)</PresentationFormat>
  <Paragraphs>148</Paragraphs>
  <Slides>21</Slides>
  <Notes>0</Notes>
  <HiddenSlides>0</HiddenSlides>
  <MMClips>0</MMClips>
  <ScaleCrop>false</ScaleCrop>
  <HeadingPairs>
    <vt:vector size="8" baseType="variant">
      <vt:variant>
        <vt:lpstr>גופנים בשימוש</vt:lpstr>
      </vt:variant>
      <vt:variant>
        <vt:i4>10</vt:i4>
      </vt:variant>
      <vt:variant>
        <vt:lpstr>ערכת נושא</vt:lpstr>
      </vt:variant>
      <vt:variant>
        <vt:i4>1</vt:i4>
      </vt:variant>
      <vt:variant>
        <vt:lpstr>שרתי OLE מוטבעים</vt:lpstr>
      </vt:variant>
      <vt:variant>
        <vt:i4>0</vt:i4>
      </vt:variant>
      <vt:variant>
        <vt:lpstr>כותרות שקופיות</vt:lpstr>
      </vt:variant>
      <vt:variant>
        <vt:i4>21</vt:i4>
      </vt:variant>
    </vt:vector>
  </HeadingPairs>
  <TitlesOfParts>
    <vt:vector size="32" baseType="lpstr">
      <vt:lpstr>Arial</vt:lpstr>
      <vt:lpstr>ArialMT</vt:lpstr>
      <vt:lpstr>Calibri</vt:lpstr>
      <vt:lpstr>Century Gothic</vt:lpstr>
      <vt:lpstr>Courier New</vt:lpstr>
      <vt:lpstr>David</vt:lpstr>
      <vt:lpstr>Gisha</vt:lpstr>
      <vt:lpstr>Symbol</vt:lpstr>
      <vt:lpstr>Times New Roman</vt:lpstr>
      <vt:lpstr>Wingdings 3</vt:lpstr>
      <vt:lpstr>יונים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תנוחה על רקע תצ"א</dc:title>
  <dc:creator>ענת אורן</dc:creator>
  <cp:lastModifiedBy>סער כהן</cp:lastModifiedBy>
  <cp:revision>89</cp:revision>
  <dcterms:created xsi:type="dcterms:W3CDTF">2019-02-07T09:04:28Z</dcterms:created>
  <dcterms:modified xsi:type="dcterms:W3CDTF">2023-01-16T09:22:16Z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0x010100483DF1F793CC114B839CC0BC25B919E1</vt:lpwstr>
  </property>
</Properties>
</file>