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9" r:id="rId1"/>
  </p:sldMasterIdLst>
  <p:sldIdLst>
    <p:sldId id="271" r:id="rId2"/>
    <p:sldId id="256" r:id="rId3"/>
    <p:sldId id="261" r:id="rId4"/>
    <p:sldId id="270" r:id="rId5"/>
    <p:sldId id="264" r:id="rId6"/>
    <p:sldId id="266" r:id="rId7"/>
    <p:sldId id="267" r:id="rId8"/>
    <p:sldId id="268" r:id="rId9"/>
    <p:sldId id="269"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330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4318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351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554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101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64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447191" y="2824269"/>
            <a:ext cx="4645152" cy="264445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412362" y="2821491"/>
            <a:ext cx="4645152" cy="2637371"/>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962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1677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926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565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2/15/2021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403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75062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a16="http://schemas.microsoft.com/office/drawing/2014/main" id="{6DC046C8-F757-4706-B4AA-9911622B533C}"/>
              </a:ext>
            </a:extLst>
          </p:cNvPr>
          <p:cNvSpPr txBox="1"/>
          <p:nvPr/>
        </p:nvSpPr>
        <p:spPr>
          <a:xfrm>
            <a:off x="2077541" y="532660"/>
            <a:ext cx="8220556" cy="4555093"/>
          </a:xfrm>
          <a:prstGeom prst="rect">
            <a:avLst/>
          </a:prstGeom>
          <a:noFill/>
        </p:spPr>
        <p:txBody>
          <a:bodyPr wrap="square" rtlCol="1">
            <a:spAutoFit/>
          </a:bodyPr>
          <a:lstStyle/>
          <a:p>
            <a:pPr algn="ctr" rtl="1"/>
            <a:r>
              <a:rPr lang="he-IL" sz="6000" b="1" u="sng" dirty="0">
                <a:cs typeface="+mj-cs"/>
              </a:rPr>
              <a:t>כנס מציעים - </a:t>
            </a:r>
          </a:p>
          <a:p>
            <a:pPr algn="ctr" rtl="1"/>
            <a:r>
              <a:rPr lang="he-IL" sz="6000" b="1" u="sng" dirty="0">
                <a:cs typeface="+mj-cs"/>
              </a:rPr>
              <a:t>מבנה רב תכליתי משולב מכולות - </a:t>
            </a:r>
            <a:r>
              <a:rPr lang="he-IL" sz="6000" b="1" u="sng" dirty="0" err="1">
                <a:cs typeface="+mj-cs"/>
              </a:rPr>
              <a:t>קרית</a:t>
            </a:r>
            <a:r>
              <a:rPr lang="he-IL" sz="6000" b="1" u="sng" dirty="0">
                <a:cs typeface="+mj-cs"/>
              </a:rPr>
              <a:t> גת</a:t>
            </a:r>
          </a:p>
          <a:p>
            <a:pPr algn="ctr" rtl="1"/>
            <a:r>
              <a:rPr lang="he-IL" sz="6000" b="1" u="sng" dirty="0">
                <a:cs typeface="+mj-cs"/>
              </a:rPr>
              <a:t>מכרז מס' 02/2021</a:t>
            </a:r>
          </a:p>
          <a:p>
            <a:pPr algn="ctr"/>
            <a:endParaRPr lang="en-US" sz="2500" b="1" u="sng" dirty="0">
              <a:cs typeface="+mj-cs"/>
            </a:endParaRPr>
          </a:p>
          <a:p>
            <a:pPr algn="ctr" rtl="1"/>
            <a:r>
              <a:rPr lang="he-IL" sz="2500" b="1" u="sng" dirty="0">
                <a:cs typeface="+mj-cs"/>
              </a:rPr>
              <a:t>15/02/2021</a:t>
            </a:r>
          </a:p>
        </p:txBody>
      </p:sp>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3"/>
          <a:stretch>
            <a:fillRect/>
          </a:stretch>
        </p:blipFill>
        <p:spPr>
          <a:xfrm>
            <a:off x="10002414" y="6229779"/>
            <a:ext cx="1519707" cy="505838"/>
          </a:xfrm>
          <a:prstGeom prst="rect">
            <a:avLst/>
          </a:prstGeom>
        </p:spPr>
      </p:pic>
    </p:spTree>
    <p:extLst>
      <p:ext uri="{BB962C8B-B14F-4D97-AF65-F5344CB8AC3E}">
        <p14:creationId xmlns:p14="http://schemas.microsoft.com/office/powerpoint/2010/main" val="3974073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3"/>
          <a:stretch>
            <a:fillRect/>
          </a:stretch>
        </p:blipFill>
        <p:spPr>
          <a:xfrm>
            <a:off x="10002414" y="6229779"/>
            <a:ext cx="1519707" cy="505838"/>
          </a:xfrm>
          <a:prstGeom prst="rect">
            <a:avLst/>
          </a:prstGeom>
        </p:spPr>
      </p:pic>
      <p:sp>
        <p:nvSpPr>
          <p:cNvPr id="8" name="תיבת טקסט 7">
            <a:extLst>
              <a:ext uri="{FF2B5EF4-FFF2-40B4-BE49-F238E27FC236}">
                <a16:creationId xmlns:a16="http://schemas.microsoft.com/office/drawing/2014/main" id="{844D6B08-BAEA-4570-B906-7EFF4A2F25DD}"/>
              </a:ext>
            </a:extLst>
          </p:cNvPr>
          <p:cNvSpPr txBox="1"/>
          <p:nvPr/>
        </p:nvSpPr>
        <p:spPr>
          <a:xfrm>
            <a:off x="3008995" y="874455"/>
            <a:ext cx="5992963" cy="255454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sz="8000" b="1" u="sng" dirty="0">
                <a:solidFill>
                  <a:prstClr val="black"/>
                </a:solidFill>
                <a:latin typeface="Gill Sans MT" panose="020B0502020104020203"/>
                <a:cs typeface="Times New Roman" panose="02020603050405020304" pitchFamily="18" charset="0"/>
              </a:rPr>
              <a:t>בהצלחה לכולם</a:t>
            </a:r>
            <a:endParaRPr kumimoji="0" lang="en-US" sz="80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80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תודה רבה</a:t>
            </a:r>
          </a:p>
        </p:txBody>
      </p:sp>
    </p:spTree>
    <p:extLst>
      <p:ext uri="{BB962C8B-B14F-4D97-AF65-F5344CB8AC3E}">
        <p14:creationId xmlns:p14="http://schemas.microsoft.com/office/powerpoint/2010/main" val="125918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574567-9821-4E3E-90EA-3DE1BF51ADB8}"/>
              </a:ext>
            </a:extLst>
          </p:cNvPr>
          <p:cNvSpPr>
            <a:spLocks noGrp="1"/>
          </p:cNvSpPr>
          <p:nvPr>
            <p:ph type="ctrTitle"/>
          </p:nvPr>
        </p:nvSpPr>
        <p:spPr>
          <a:xfrm>
            <a:off x="2597646" y="1115564"/>
            <a:ext cx="8287978" cy="2089030"/>
          </a:xfrm>
        </p:spPr>
        <p:txBody>
          <a:bodyPr>
            <a:normAutofit fontScale="90000"/>
          </a:bodyPr>
          <a:lstStyle/>
          <a:p>
            <a:pPr algn="r"/>
            <a:r>
              <a:rPr lang="he-IL" sz="2400" dirty="0"/>
              <a:t>י.ש. גת החברה הכלכלית לניהול פארק התעשייה קרית גת מקדמת פרויקט הממוקם בין שד' צורן לרח' לשם.</a:t>
            </a:r>
            <a:br>
              <a:rPr lang="he-IL" sz="2400" dirty="0"/>
            </a:br>
            <a:r>
              <a:rPr lang="he-IL" sz="2400" dirty="0"/>
              <a:t>מטרתו לספק לפארק בנוסף לאופי התעשייתי גם נופך תיירותי.</a:t>
            </a:r>
            <a:br>
              <a:rPr lang="he-IL" sz="2400" dirty="0"/>
            </a:br>
            <a:r>
              <a:rPr lang="he-IL" sz="2400" dirty="0"/>
              <a:t>המתחם יוצר מקומות תעסוקה ייחודיים כדוגמת מרחבי עבודה משותפים (</a:t>
            </a:r>
            <a:r>
              <a:rPr lang="en-US" sz="2400" dirty="0"/>
              <a:t>WEWORK</a:t>
            </a:r>
            <a:r>
              <a:rPr lang="he-IL" sz="2400" dirty="0"/>
              <a:t>), </a:t>
            </a:r>
            <a:br>
              <a:rPr lang="he-IL" sz="2400" dirty="0"/>
            </a:br>
            <a:r>
              <a:rPr lang="he-IL" sz="2400" dirty="0"/>
              <a:t>מתחם לאומנים ויוצרים, </a:t>
            </a:r>
            <a:br>
              <a:rPr lang="he-IL" sz="2400" dirty="0"/>
            </a:br>
            <a:r>
              <a:rPr lang="he-IL" sz="2400" dirty="0"/>
              <a:t>מרכז כנסים וכו'</a:t>
            </a:r>
            <a:endParaRPr lang="he-IL" sz="8800" b="1" u="sng" dirty="0"/>
          </a:p>
        </p:txBody>
      </p:sp>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BEC14A79-6AB6-474B-8FC1-0CDDFFB16B6F}"/>
              </a:ext>
            </a:extLst>
          </p:cNvPr>
          <p:cNvPicPr>
            <a:picLocks noChangeAspect="1"/>
          </p:cNvPicPr>
          <p:nvPr/>
        </p:nvPicPr>
        <p:blipFill>
          <a:blip r:embed="rId3"/>
          <a:stretch>
            <a:fillRect/>
          </a:stretch>
        </p:blipFill>
        <p:spPr>
          <a:xfrm>
            <a:off x="352337" y="2562402"/>
            <a:ext cx="7066819" cy="3063800"/>
          </a:xfrm>
          <a:prstGeom prst="rect">
            <a:avLst/>
          </a:prstGeom>
        </p:spPr>
      </p:pic>
      <p:sp>
        <p:nvSpPr>
          <p:cNvPr id="6" name="תיבת טקסט 5">
            <a:extLst>
              <a:ext uri="{FF2B5EF4-FFF2-40B4-BE49-F238E27FC236}">
                <a16:creationId xmlns:a16="http://schemas.microsoft.com/office/drawing/2014/main" id="{6DC046C8-F757-4706-B4AA-9911622B533C}"/>
              </a:ext>
            </a:extLst>
          </p:cNvPr>
          <p:cNvSpPr txBox="1"/>
          <p:nvPr/>
        </p:nvSpPr>
        <p:spPr>
          <a:xfrm>
            <a:off x="2138365" y="-109879"/>
            <a:ext cx="7324441" cy="1015663"/>
          </a:xfrm>
          <a:prstGeom prst="rect">
            <a:avLst/>
          </a:prstGeom>
          <a:noFill/>
        </p:spPr>
        <p:txBody>
          <a:bodyPr wrap="none" rtlCol="1">
            <a:spAutoFit/>
          </a:bodyPr>
          <a:lstStyle/>
          <a:p>
            <a:r>
              <a:rPr lang="he-IL" sz="6000" b="1" u="sng" dirty="0">
                <a:cs typeface="+mj-cs"/>
              </a:rPr>
              <a:t>מבנה רב תכליתי- קרית גת</a:t>
            </a:r>
          </a:p>
        </p:txBody>
      </p:sp>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4"/>
          <a:stretch>
            <a:fillRect/>
          </a:stretch>
        </p:blipFill>
        <p:spPr>
          <a:xfrm>
            <a:off x="10002414" y="6229779"/>
            <a:ext cx="1519707" cy="505838"/>
          </a:xfrm>
          <a:prstGeom prst="rect">
            <a:avLst/>
          </a:prstGeom>
        </p:spPr>
      </p:pic>
    </p:spTree>
    <p:extLst>
      <p:ext uri="{BB962C8B-B14F-4D97-AF65-F5344CB8AC3E}">
        <p14:creationId xmlns:p14="http://schemas.microsoft.com/office/powerpoint/2010/main" val="93052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574567-9821-4E3E-90EA-3DE1BF51ADB8}"/>
              </a:ext>
            </a:extLst>
          </p:cNvPr>
          <p:cNvSpPr>
            <a:spLocks noGrp="1"/>
          </p:cNvSpPr>
          <p:nvPr>
            <p:ph type="ctrTitle"/>
          </p:nvPr>
        </p:nvSpPr>
        <p:spPr>
          <a:xfrm>
            <a:off x="3680615" y="520662"/>
            <a:ext cx="4470122" cy="2605014"/>
          </a:xfrm>
        </p:spPr>
        <p:txBody>
          <a:bodyPr>
            <a:normAutofit fontScale="90000"/>
          </a:bodyPr>
          <a:lstStyle/>
          <a:p>
            <a:pPr algn="r"/>
            <a:r>
              <a:rPr lang="he-IL" sz="2400" dirty="0"/>
              <a:t>מבנה רב תכליתי משולב מכולות, </a:t>
            </a:r>
            <a:br>
              <a:rPr lang="he-IL" sz="2400" dirty="0"/>
            </a:br>
            <a:r>
              <a:rPr lang="he-IL" sz="2400" dirty="0"/>
              <a:t>המכיל מכולות בשטח של כ1,000 מ"ר </a:t>
            </a:r>
            <a:br>
              <a:rPr lang="he-IL" sz="2400" dirty="0"/>
            </a:br>
            <a:r>
              <a:rPr lang="he-IL" sz="2400" dirty="0"/>
              <a:t>מתחם מלאכה, אומנות וכנסים בשטח של כ-2,600 מ"ר.</a:t>
            </a:r>
            <a:br>
              <a:rPr lang="he-IL" sz="2400" dirty="0"/>
            </a:br>
            <a:r>
              <a:rPr lang="he-IL" sz="2400" dirty="0"/>
              <a:t>רחבה מוצללת ברובה, אטרקציות לציבור, מתחם אירועים תיירותיים, מראה חדשני, צעיר המושך קהל יעד מגוון.</a:t>
            </a:r>
            <a:br>
              <a:rPr lang="he-IL" sz="2400" dirty="0"/>
            </a:br>
            <a:r>
              <a:rPr lang="he-IL" sz="2400" dirty="0"/>
              <a:t>שטח הפיתוח הינו כ-2,500 מ"ר, כולל הרחבת חניון קיים.</a:t>
            </a:r>
            <a:endParaRPr lang="he-IL" sz="8800" b="1" u="sng" dirty="0"/>
          </a:p>
        </p:txBody>
      </p:sp>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3"/>
          <a:stretch>
            <a:fillRect/>
          </a:stretch>
        </p:blipFill>
        <p:spPr>
          <a:xfrm>
            <a:off x="10002414" y="6229779"/>
            <a:ext cx="1519707" cy="505838"/>
          </a:xfrm>
          <a:prstGeom prst="rect">
            <a:avLst/>
          </a:prstGeom>
        </p:spPr>
      </p:pic>
      <p:pic>
        <p:nvPicPr>
          <p:cNvPr id="8" name="תמונה 7">
            <a:extLst>
              <a:ext uri="{FF2B5EF4-FFF2-40B4-BE49-F238E27FC236}">
                <a16:creationId xmlns:a16="http://schemas.microsoft.com/office/drawing/2014/main" id="{89B2363D-9292-46DB-82EA-D31A5C637D4E}"/>
              </a:ext>
            </a:extLst>
          </p:cNvPr>
          <p:cNvPicPr>
            <a:picLocks noChangeAspect="1"/>
          </p:cNvPicPr>
          <p:nvPr/>
        </p:nvPicPr>
        <p:blipFill>
          <a:blip r:embed="rId4"/>
          <a:stretch>
            <a:fillRect/>
          </a:stretch>
        </p:blipFill>
        <p:spPr>
          <a:xfrm>
            <a:off x="4200557" y="3732325"/>
            <a:ext cx="3275979" cy="2273627"/>
          </a:xfrm>
          <a:prstGeom prst="rect">
            <a:avLst/>
          </a:prstGeom>
        </p:spPr>
      </p:pic>
      <p:pic>
        <p:nvPicPr>
          <p:cNvPr id="10" name="תמונה 9">
            <a:extLst>
              <a:ext uri="{FF2B5EF4-FFF2-40B4-BE49-F238E27FC236}">
                <a16:creationId xmlns:a16="http://schemas.microsoft.com/office/drawing/2014/main" id="{790A301F-7910-42ED-A145-AC596C1AE905}"/>
              </a:ext>
            </a:extLst>
          </p:cNvPr>
          <p:cNvPicPr>
            <a:picLocks noChangeAspect="1"/>
          </p:cNvPicPr>
          <p:nvPr/>
        </p:nvPicPr>
        <p:blipFill>
          <a:blip r:embed="rId5"/>
          <a:stretch>
            <a:fillRect/>
          </a:stretch>
        </p:blipFill>
        <p:spPr>
          <a:xfrm>
            <a:off x="8309251" y="122383"/>
            <a:ext cx="3212870" cy="2194750"/>
          </a:xfrm>
          <a:prstGeom prst="rect">
            <a:avLst/>
          </a:prstGeom>
        </p:spPr>
      </p:pic>
      <p:pic>
        <p:nvPicPr>
          <p:cNvPr id="11" name="תמונה 10">
            <a:extLst>
              <a:ext uri="{FF2B5EF4-FFF2-40B4-BE49-F238E27FC236}">
                <a16:creationId xmlns:a16="http://schemas.microsoft.com/office/drawing/2014/main" id="{DE7FFC7B-97BE-42DF-B792-09F1D6C97B97}"/>
              </a:ext>
            </a:extLst>
          </p:cNvPr>
          <p:cNvPicPr>
            <a:picLocks noChangeAspect="1"/>
          </p:cNvPicPr>
          <p:nvPr/>
        </p:nvPicPr>
        <p:blipFill>
          <a:blip r:embed="rId6"/>
          <a:stretch>
            <a:fillRect/>
          </a:stretch>
        </p:blipFill>
        <p:spPr>
          <a:xfrm>
            <a:off x="8669901" y="2970621"/>
            <a:ext cx="3192701" cy="2916614"/>
          </a:xfrm>
          <a:prstGeom prst="rect">
            <a:avLst/>
          </a:prstGeom>
        </p:spPr>
      </p:pic>
      <p:pic>
        <p:nvPicPr>
          <p:cNvPr id="12" name="תמונה 11">
            <a:extLst>
              <a:ext uri="{FF2B5EF4-FFF2-40B4-BE49-F238E27FC236}">
                <a16:creationId xmlns:a16="http://schemas.microsoft.com/office/drawing/2014/main" id="{7C8B3CE0-C2B6-4A94-94B1-E71AB9D1E71C}"/>
              </a:ext>
            </a:extLst>
          </p:cNvPr>
          <p:cNvPicPr>
            <a:picLocks noChangeAspect="1"/>
          </p:cNvPicPr>
          <p:nvPr/>
        </p:nvPicPr>
        <p:blipFill rotWithShape="1">
          <a:blip r:embed="rId7"/>
          <a:srcRect b="7513"/>
          <a:stretch/>
        </p:blipFill>
        <p:spPr>
          <a:xfrm>
            <a:off x="307877" y="1227159"/>
            <a:ext cx="3293481" cy="3797033"/>
          </a:xfrm>
          <a:prstGeom prst="rect">
            <a:avLst/>
          </a:prstGeom>
        </p:spPr>
      </p:pic>
    </p:spTree>
    <p:extLst>
      <p:ext uri="{BB962C8B-B14F-4D97-AF65-F5344CB8AC3E}">
        <p14:creationId xmlns:p14="http://schemas.microsoft.com/office/powerpoint/2010/main" val="314984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D223FD-C796-497C-AB28-95CD8EDF5C24}"/>
              </a:ext>
            </a:extLst>
          </p:cNvPr>
          <p:cNvSpPr>
            <a:spLocks noGrp="1"/>
          </p:cNvSpPr>
          <p:nvPr>
            <p:ph type="title"/>
          </p:nvPr>
        </p:nvSpPr>
        <p:spPr/>
        <p:txBody>
          <a:bodyPr>
            <a:normAutofit fontScale="9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sz="3200" b="1" u="sng" dirty="0">
                <a:solidFill>
                  <a:prstClr val="black"/>
                </a:solidFill>
                <a:latin typeface="Gill Sans MT" panose="020B0502020104020203"/>
                <a:cs typeface="Times New Roman" panose="02020603050405020304" pitchFamily="18" charset="0"/>
              </a:rPr>
              <a:t>הבהרות ודגשים מחייבים</a:t>
            </a:r>
            <a:br>
              <a:rPr lang="he-IL" sz="3200" b="1" u="sng" dirty="0">
                <a:solidFill>
                  <a:prstClr val="black"/>
                </a:solidFill>
                <a:latin typeface="Gill Sans MT" panose="020B0502020104020203"/>
                <a:cs typeface="Times New Roman" panose="02020603050405020304" pitchFamily="18" charset="0"/>
              </a:rPr>
            </a:br>
            <a:r>
              <a:rPr kumimoji="0" lang="he-IL" sz="40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אלומיניום</a:t>
            </a:r>
            <a:br>
              <a:rPr kumimoji="0" lang="he-IL" sz="36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br>
            <a:endParaRPr lang="he-IL" dirty="0"/>
          </a:p>
        </p:txBody>
      </p:sp>
      <p:sp>
        <p:nvSpPr>
          <p:cNvPr id="3" name="מציין מיקום תוכן 2">
            <a:extLst>
              <a:ext uri="{FF2B5EF4-FFF2-40B4-BE49-F238E27FC236}">
                <a16:creationId xmlns:a16="http://schemas.microsoft.com/office/drawing/2014/main" id="{254B081C-531E-4534-9876-802FDBF178AA}"/>
              </a:ext>
            </a:extLst>
          </p:cNvPr>
          <p:cNvSpPr>
            <a:spLocks noGrp="1"/>
          </p:cNvSpPr>
          <p:nvPr>
            <p:ph idx="1"/>
          </p:nvPr>
        </p:nvSpPr>
        <p:spPr/>
        <p:txBody>
          <a:bodyPr>
            <a:normAutofit/>
          </a:bodyPr>
          <a:lstStyle/>
          <a:p>
            <a:pPr algn="r" rtl="1"/>
            <a:r>
              <a:rPr lang="he-IL" sz="1900" dirty="0">
                <a:effectLst/>
                <a:latin typeface="Calibri" panose="020F0502020204030204" pitchFamily="34" charset="0"/>
                <a:ea typeface="Calibri" panose="020F0502020204030204" pitchFamily="34" charset="0"/>
                <a:cs typeface="+mj-cs"/>
              </a:rPr>
              <a:t>על הזוכה להגיש קבלן אלומיניום לאישור מוקדם ככל האפשר. </a:t>
            </a:r>
            <a:endParaRPr lang="en-US" sz="1900" dirty="0">
              <a:effectLst/>
              <a:latin typeface="Calibri" panose="020F0502020204030204" pitchFamily="34" charset="0"/>
              <a:ea typeface="Calibri" panose="020F0502020204030204" pitchFamily="34" charset="0"/>
              <a:cs typeface="+mj-cs"/>
            </a:endParaRPr>
          </a:p>
          <a:p>
            <a:pPr marL="0" indent="0" algn="r" rtl="1">
              <a:buNone/>
            </a:pPr>
            <a:r>
              <a:rPr lang="he-IL" sz="1900" dirty="0">
                <a:effectLst/>
                <a:latin typeface="Calibri" panose="020F0502020204030204" pitchFamily="34" charset="0"/>
                <a:ea typeface="Calibri" panose="020F0502020204030204" pitchFamily="34" charset="0"/>
                <a:cs typeface="+mj-cs"/>
              </a:rPr>
              <a:t>    עיכוב הגשת הקבלן ועיכוב הכנת </a:t>
            </a:r>
            <a:r>
              <a:rPr lang="en-US" sz="1900" dirty="0">
                <a:effectLst/>
                <a:latin typeface="Calibri" panose="020F0502020204030204" pitchFamily="34" charset="0"/>
                <a:ea typeface="Calibri" panose="020F0502020204030204" pitchFamily="34" charset="0"/>
                <a:cs typeface="+mj-cs"/>
              </a:rPr>
              <a:t>SD</a:t>
            </a:r>
            <a:r>
              <a:rPr lang="he-IL" sz="1900" dirty="0">
                <a:effectLst/>
                <a:latin typeface="Calibri" panose="020F0502020204030204" pitchFamily="34" charset="0"/>
                <a:ea typeface="Calibri" panose="020F0502020204030204" pitchFamily="34" charset="0"/>
                <a:cs typeface="+mj-cs"/>
              </a:rPr>
              <a:t> </a:t>
            </a:r>
            <a:r>
              <a:rPr lang="he-IL" sz="1900" dirty="0">
                <a:latin typeface="Calibri" panose="020F0502020204030204" pitchFamily="34" charset="0"/>
                <a:ea typeface="Calibri" panose="020F0502020204030204" pitchFamily="34" charset="0"/>
                <a:cs typeface="+mj-cs"/>
              </a:rPr>
              <a:t>עלול לגרום לעיכוב </a:t>
            </a:r>
            <a:r>
              <a:rPr lang="he-IL" sz="1900" dirty="0">
                <a:effectLst/>
                <a:latin typeface="Calibri" panose="020F0502020204030204" pitchFamily="34" charset="0"/>
                <a:ea typeface="Calibri" panose="020F0502020204030204" pitchFamily="34" charset="0"/>
                <a:cs typeface="+mj-cs"/>
              </a:rPr>
              <a:t>בהשלמת עבודות הגמר בבניין. </a:t>
            </a:r>
            <a:endParaRPr lang="en-US" sz="1900" dirty="0">
              <a:effectLst/>
              <a:latin typeface="Calibri" panose="020F0502020204030204" pitchFamily="34" charset="0"/>
              <a:ea typeface="Calibri" panose="020F0502020204030204" pitchFamily="34" charset="0"/>
              <a:cs typeface="+mj-cs"/>
            </a:endParaRPr>
          </a:p>
          <a:p>
            <a:pPr algn="r" rtl="1"/>
            <a:r>
              <a:rPr lang="he-IL" sz="1900" dirty="0">
                <a:effectLst/>
                <a:latin typeface="Calibri" panose="020F0502020204030204" pitchFamily="34" charset="0"/>
                <a:ea typeface="Calibri" panose="020F0502020204030204" pitchFamily="34" charset="0"/>
                <a:cs typeface="+mj-cs"/>
              </a:rPr>
              <a:t>הקבלן נדרש למיומנות לביצוע קירות מסך ומערכות של דלתות, חלונות וגגונים.</a:t>
            </a:r>
            <a:endParaRPr lang="en-US" sz="1900" dirty="0">
              <a:effectLst/>
              <a:latin typeface="Calibri" panose="020F0502020204030204" pitchFamily="34" charset="0"/>
              <a:ea typeface="Calibri" panose="020F0502020204030204" pitchFamily="34" charset="0"/>
              <a:cs typeface="+mj-cs"/>
            </a:endParaRPr>
          </a:p>
          <a:p>
            <a:pPr algn="r" rtl="1"/>
            <a:r>
              <a:rPr lang="he-IL" sz="1900" dirty="0">
                <a:effectLst/>
                <a:latin typeface="Calibri" panose="020F0502020204030204" pitchFamily="34" charset="0"/>
                <a:ea typeface="Calibri" panose="020F0502020204030204" pitchFamily="34" charset="0"/>
                <a:cs typeface="+mj-cs"/>
              </a:rPr>
              <a:t>הקבלן מחויב לספק </a:t>
            </a:r>
            <a:r>
              <a:rPr lang="en-US" sz="1900" dirty="0">
                <a:effectLst/>
                <a:latin typeface="Calibri" panose="020F0502020204030204" pitchFamily="34" charset="0"/>
                <a:ea typeface="Calibri" panose="020F0502020204030204" pitchFamily="34" charset="0"/>
                <a:cs typeface="+mj-cs"/>
              </a:rPr>
              <a:t>SD</a:t>
            </a:r>
            <a:r>
              <a:rPr lang="he-IL" sz="1900" dirty="0">
                <a:effectLst/>
                <a:latin typeface="Calibri" panose="020F0502020204030204" pitchFamily="34" charset="0"/>
                <a:ea typeface="Calibri" panose="020F0502020204030204" pitchFamily="34" charset="0"/>
                <a:cs typeface="+mj-cs"/>
              </a:rPr>
              <a:t> מבוססים על תכנון מפורט שכולל חישובים סטטיים וכולל חישוב תכן זיגוג ומעקות. </a:t>
            </a:r>
            <a:endParaRPr lang="en-US" sz="1900" dirty="0">
              <a:effectLst/>
              <a:latin typeface="Calibri" panose="020F0502020204030204" pitchFamily="34" charset="0"/>
              <a:ea typeface="Calibri" panose="020F0502020204030204" pitchFamily="34" charset="0"/>
              <a:cs typeface="+mj-cs"/>
            </a:endParaRPr>
          </a:p>
          <a:p>
            <a:pPr algn="r" rtl="1"/>
            <a:r>
              <a:rPr lang="he-IL" sz="1900" dirty="0">
                <a:latin typeface="Calibri" panose="020F0502020204030204" pitchFamily="34" charset="0"/>
                <a:ea typeface="Calibri" panose="020F0502020204030204" pitchFamily="34" charset="0"/>
                <a:cs typeface="+mj-cs"/>
              </a:rPr>
              <a:t>יש ללמוד את החומר והעביר את כל השאילות/הערות מראש, </a:t>
            </a:r>
            <a:r>
              <a:rPr lang="he-IL" sz="1900" dirty="0">
                <a:effectLst/>
                <a:latin typeface="Calibri" panose="020F0502020204030204" pitchFamily="34" charset="0"/>
                <a:ea typeface="Calibri" panose="020F0502020204030204" pitchFamily="34" charset="0"/>
                <a:cs typeface="+mj-cs"/>
              </a:rPr>
              <a:t>ולקבל את אישור האדריכל, היועץ והמזמין. </a:t>
            </a:r>
            <a:endParaRPr lang="en-US" sz="1900" dirty="0">
              <a:effectLst/>
              <a:latin typeface="Calibri" panose="020F0502020204030204" pitchFamily="34" charset="0"/>
              <a:ea typeface="Calibri" panose="020F0502020204030204" pitchFamily="34" charset="0"/>
              <a:cs typeface="+mj-cs"/>
            </a:endParaRPr>
          </a:p>
          <a:p>
            <a:pPr algn="r" rtl="1"/>
            <a:r>
              <a:rPr lang="he-IL" sz="1900" dirty="0">
                <a:effectLst/>
                <a:latin typeface="Calibri" panose="020F0502020204030204" pitchFamily="34" charset="0"/>
                <a:ea typeface="Calibri" panose="020F0502020204030204" pitchFamily="34" charset="0"/>
                <a:cs typeface="+mj-cs"/>
              </a:rPr>
              <a:t>נעבוד אתכם בשיתוף פעולה תעבדו בראש פתוח בשיתוף איתנו. </a:t>
            </a:r>
            <a:endParaRPr lang="en-US" sz="1900"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377571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3"/>
          <a:stretch>
            <a:fillRect/>
          </a:stretch>
        </p:blipFill>
        <p:spPr>
          <a:xfrm>
            <a:off x="10002414" y="6229779"/>
            <a:ext cx="1519707" cy="505838"/>
          </a:xfrm>
          <a:prstGeom prst="rect">
            <a:avLst/>
          </a:prstGeom>
        </p:spPr>
      </p:pic>
      <p:sp>
        <p:nvSpPr>
          <p:cNvPr id="8" name="תיבת טקסט 7">
            <a:extLst>
              <a:ext uri="{FF2B5EF4-FFF2-40B4-BE49-F238E27FC236}">
                <a16:creationId xmlns:a16="http://schemas.microsoft.com/office/drawing/2014/main" id="{844D6B08-BAEA-4570-B906-7EFF4A2F25DD}"/>
              </a:ext>
            </a:extLst>
          </p:cNvPr>
          <p:cNvSpPr txBox="1"/>
          <p:nvPr/>
        </p:nvSpPr>
        <p:spPr>
          <a:xfrm>
            <a:off x="3044505" y="283339"/>
            <a:ext cx="610299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sz="2000" b="1" u="sng" dirty="0">
                <a:solidFill>
                  <a:prstClr val="black"/>
                </a:solidFill>
                <a:latin typeface="Gill Sans MT" panose="020B0502020104020203"/>
                <a:cs typeface="Times New Roman" panose="02020603050405020304" pitchFamily="18" charset="0"/>
              </a:rPr>
              <a:t>הבהרות ודגשים מחייבים</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8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חשמל</a:t>
            </a:r>
            <a:endParaRPr kumimoji="0" lang="he-IL" sz="24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endParaRPr>
          </a:p>
        </p:txBody>
      </p:sp>
      <p:sp>
        <p:nvSpPr>
          <p:cNvPr id="9" name="תיבת טקסט 8">
            <a:extLst>
              <a:ext uri="{FF2B5EF4-FFF2-40B4-BE49-F238E27FC236}">
                <a16:creationId xmlns:a16="http://schemas.microsoft.com/office/drawing/2014/main" id="{DC2678AD-9FE2-4B29-90BE-9F27F15FD493}"/>
              </a:ext>
            </a:extLst>
          </p:cNvPr>
          <p:cNvSpPr txBox="1"/>
          <p:nvPr/>
        </p:nvSpPr>
        <p:spPr>
          <a:xfrm>
            <a:off x="4163627" y="1451159"/>
            <a:ext cx="6490392" cy="2954655"/>
          </a:xfrm>
          <a:prstGeom prst="rect">
            <a:avLst/>
          </a:prstGeom>
          <a:noFill/>
        </p:spPr>
        <p:txBody>
          <a:bodyPr wrap="square">
            <a:spAutoFit/>
          </a:bodyPr>
          <a:lstStyle/>
          <a:p>
            <a:pPr marL="342900" lvl="0" indent="-342900" algn="r" rtl="1">
              <a:buFont typeface="+mj-lt"/>
              <a:buAutoNum type="arabicPeriod"/>
            </a:pP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על הקבלן להכין ולהשלים את החדר </a:t>
            </a:r>
            <a:r>
              <a:rPr lang="he-I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טראפו</a:t>
            </a: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בתיאום מול חברת חשמל וקבלת  אישור לחדר מחברת חשמל.</a:t>
            </a:r>
            <a:endParaRPr lang="en-US" sz="1800" dirty="0">
              <a:solidFill>
                <a:srgbClr val="000000"/>
              </a:solidFill>
              <a:effectLst/>
              <a:latin typeface="Calibri" panose="020F0502020204030204" pitchFamily="34" charset="0"/>
              <a:ea typeface="Calibri" panose="020F0502020204030204" pitchFamily="34" charset="0"/>
            </a:endParaRPr>
          </a:p>
          <a:p>
            <a:pPr marL="342900" lvl="0" indent="-342900" algn="r" rtl="1">
              <a:buFont typeface="+mj-lt"/>
              <a:buAutoNum type="arabicPeriod"/>
            </a:pP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על הקבלן  להשלים תיאום מול חברת חשמל כדי לקבל הזנה וחיבור למבנה.</a:t>
            </a:r>
            <a:endParaRPr lang="en-US" sz="1800" dirty="0">
              <a:solidFill>
                <a:srgbClr val="000000"/>
              </a:solidFill>
              <a:effectLst/>
              <a:latin typeface="Calibri" panose="020F0502020204030204" pitchFamily="34" charset="0"/>
              <a:ea typeface="Calibri" panose="020F0502020204030204" pitchFamily="34" charset="0"/>
            </a:endParaRPr>
          </a:p>
          <a:p>
            <a:pPr marL="342900" lvl="0" indent="-342900" algn="r" rtl="1">
              <a:buFont typeface="+mj-lt"/>
              <a:buAutoNum type="arabicPeriod"/>
            </a:pP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בתחילת העבודה חייב הקבלן להגיש ציוד לאישור המתכנן.</a:t>
            </a:r>
            <a:endParaRPr lang="en-US" sz="1800" dirty="0">
              <a:solidFill>
                <a:srgbClr val="000000"/>
              </a:solidFill>
              <a:effectLst/>
              <a:latin typeface="Calibri" panose="020F0502020204030204" pitchFamily="34" charset="0"/>
              <a:ea typeface="Calibri" panose="020F0502020204030204" pitchFamily="34" charset="0"/>
            </a:endParaRPr>
          </a:p>
          <a:p>
            <a:pPr marL="342900" lvl="0" indent="-342900" algn="r" rtl="1">
              <a:buFont typeface="+mj-lt"/>
              <a:buAutoNum type="arabicPeriod"/>
            </a:pP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יש לבצע את כל העבודות לפי התכנון.</a:t>
            </a:r>
            <a:endParaRPr lang="en-US" sz="1800" dirty="0">
              <a:solidFill>
                <a:srgbClr val="000000"/>
              </a:solidFill>
              <a:effectLst/>
              <a:latin typeface="Calibri" panose="020F0502020204030204" pitchFamily="34" charset="0"/>
              <a:ea typeface="Calibri" panose="020F0502020204030204" pitchFamily="34" charset="0"/>
            </a:endParaRPr>
          </a:p>
          <a:p>
            <a:pPr marL="342900" lvl="0" indent="-342900" algn="r" rtl="1">
              <a:buFont typeface="+mj-lt"/>
              <a:buAutoNum type="arabicPeriod"/>
            </a:pP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אין לבצע עבודות ללא אישור מתכנן חשמל.</a:t>
            </a:r>
            <a:endParaRPr lang="en-US" sz="1800" dirty="0">
              <a:solidFill>
                <a:srgbClr val="000000"/>
              </a:solidFill>
              <a:effectLst/>
              <a:latin typeface="Calibri" panose="020F0502020204030204" pitchFamily="34" charset="0"/>
              <a:ea typeface="Calibri" panose="020F0502020204030204" pitchFamily="34" charset="0"/>
            </a:endParaRPr>
          </a:p>
          <a:p>
            <a:pPr marL="342900" lvl="0" indent="-342900" algn="r" rtl="1">
              <a:buFont typeface="+mj-lt"/>
              <a:buAutoNum type="arabicPeriod"/>
            </a:pP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קיימת מערכת בקרת מבנה אשר תפעל לבקרת מיזוג , תאורה ומנ"מ.</a:t>
            </a:r>
            <a:endParaRPr lang="en-US" sz="1800" dirty="0">
              <a:solidFill>
                <a:srgbClr val="000000"/>
              </a:solidFill>
              <a:effectLst/>
              <a:latin typeface="Calibri" panose="020F0502020204030204" pitchFamily="34" charset="0"/>
              <a:ea typeface="Calibri" panose="020F0502020204030204" pitchFamily="34" charset="0"/>
            </a:endParaRPr>
          </a:p>
          <a:p>
            <a:pPr marL="457200" algn="r" rtl="1"/>
            <a:r>
              <a:rPr lang="en-GB" sz="1800" dirty="0">
                <a:solidFill>
                  <a:srgbClr val="000000"/>
                </a:solidFill>
                <a:effectLst/>
                <a:latin typeface="Times New Roman" panose="02020603050405020304" pitchFamily="18" charset="0"/>
                <a:ea typeface="Calibri" panose="020F0502020204030204" pitchFamily="34" charset="0"/>
              </a:rPr>
              <a:t> </a:t>
            </a:r>
            <a:r>
              <a:rPr lang="en-US" sz="1800" dirty="0">
                <a:effectLst/>
                <a:latin typeface="David" panose="020E0502060401010101" pitchFamily="34" charset="-79"/>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algn="just" rtl="1"/>
            <a:r>
              <a:rPr lang="he-IL"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algn="r" rtl="1"/>
            <a:r>
              <a:rPr kumimoji="0" lang="he-IL" sz="2400" b="0" i="0" u="none" strike="noStrike" kern="1200" cap="all" spc="0" normalizeH="0" baseline="0" noProof="0" dirty="0">
                <a:ln>
                  <a:noFill/>
                </a:ln>
                <a:solidFill>
                  <a:prstClr val="black"/>
                </a:solidFill>
                <a:effectLst/>
                <a:uLnTx/>
                <a:uFillTx/>
                <a:latin typeface="Gill Sans MT" panose="020B0502020104020203"/>
                <a:ea typeface="+mj-ea"/>
                <a:cs typeface="Times New Roman" panose="02020603050405020304" pitchFamily="18" charset="0"/>
              </a:rPr>
              <a:t> </a:t>
            </a:r>
            <a:endParaRPr lang="he-IL" dirty="0"/>
          </a:p>
        </p:txBody>
      </p:sp>
    </p:spTree>
    <p:extLst>
      <p:ext uri="{BB962C8B-B14F-4D97-AF65-F5344CB8AC3E}">
        <p14:creationId xmlns:p14="http://schemas.microsoft.com/office/powerpoint/2010/main" val="252717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3"/>
          <a:stretch>
            <a:fillRect/>
          </a:stretch>
        </p:blipFill>
        <p:spPr>
          <a:xfrm>
            <a:off x="10002414" y="6229779"/>
            <a:ext cx="1519707" cy="505838"/>
          </a:xfrm>
          <a:prstGeom prst="rect">
            <a:avLst/>
          </a:prstGeom>
        </p:spPr>
      </p:pic>
      <p:sp>
        <p:nvSpPr>
          <p:cNvPr id="8" name="תיבת טקסט 7">
            <a:extLst>
              <a:ext uri="{FF2B5EF4-FFF2-40B4-BE49-F238E27FC236}">
                <a16:creationId xmlns:a16="http://schemas.microsoft.com/office/drawing/2014/main" id="{844D6B08-BAEA-4570-B906-7EFF4A2F25DD}"/>
              </a:ext>
            </a:extLst>
          </p:cNvPr>
          <p:cNvSpPr txBox="1"/>
          <p:nvPr/>
        </p:nvSpPr>
        <p:spPr>
          <a:xfrm>
            <a:off x="3346345" y="150173"/>
            <a:ext cx="610299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sz="2000" b="1" u="sng" dirty="0">
                <a:solidFill>
                  <a:prstClr val="black"/>
                </a:solidFill>
                <a:latin typeface="Gill Sans MT" panose="020B0502020104020203"/>
                <a:cs typeface="Times New Roman" panose="02020603050405020304" pitchFamily="18" charset="0"/>
              </a:rPr>
              <a:t>הבהרות ודגשים מחייבים</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8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חשמל</a:t>
            </a:r>
            <a:endParaRPr kumimoji="0" lang="he-IL" sz="24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endParaRPr>
          </a:p>
        </p:txBody>
      </p:sp>
      <p:sp>
        <p:nvSpPr>
          <p:cNvPr id="9" name="תיבת טקסט 8">
            <a:extLst>
              <a:ext uri="{FF2B5EF4-FFF2-40B4-BE49-F238E27FC236}">
                <a16:creationId xmlns:a16="http://schemas.microsoft.com/office/drawing/2014/main" id="{DC2678AD-9FE2-4B29-90BE-9F27F15FD493}"/>
              </a:ext>
            </a:extLst>
          </p:cNvPr>
          <p:cNvSpPr txBox="1"/>
          <p:nvPr/>
        </p:nvSpPr>
        <p:spPr>
          <a:xfrm>
            <a:off x="-580080" y="1249825"/>
            <a:ext cx="11066319" cy="5170646"/>
          </a:xfrm>
          <a:prstGeom prst="rect">
            <a:avLst/>
          </a:prstGeom>
          <a:noFill/>
        </p:spPr>
        <p:txBody>
          <a:bodyPr wrap="square">
            <a:spAutoFit/>
          </a:bodyPr>
          <a:lstStyle/>
          <a:p>
            <a:pPr marL="457200" algn="r" rtl="1"/>
            <a:r>
              <a:rPr lang="en-GB" dirty="0">
                <a:solidFill>
                  <a:srgbClr val="000000"/>
                </a:solidFill>
                <a:latin typeface="Calibri" panose="020F0502020204030204" pitchFamily="34" charset="0"/>
                <a:cs typeface="Times New Roman" panose="02020603050405020304" pitchFamily="18" charset="0"/>
              </a:rPr>
              <a:t> </a:t>
            </a:r>
            <a:r>
              <a:rPr lang="he-IL" dirty="0">
                <a:solidFill>
                  <a:srgbClr val="000000"/>
                </a:solidFill>
                <a:latin typeface="Calibri" panose="020F0502020204030204" pitchFamily="34" charset="0"/>
                <a:cs typeface="Times New Roman" panose="02020603050405020304" pitchFamily="18" charset="0"/>
              </a:rPr>
              <a:t>להלן תיאור כללי לעבודות חשמל </a:t>
            </a:r>
            <a:r>
              <a:rPr lang="he-IL" dirty="0" err="1">
                <a:solidFill>
                  <a:srgbClr val="000000"/>
                </a:solidFill>
                <a:latin typeface="Calibri" panose="020F0502020204030204" pitchFamily="34" charset="0"/>
                <a:cs typeface="Times New Roman" panose="02020603050405020304" pitchFamily="18" charset="0"/>
              </a:rPr>
              <a:t>ומ.נ.מ</a:t>
            </a:r>
            <a:r>
              <a:rPr lang="he-IL" dirty="0">
                <a:solidFill>
                  <a:srgbClr val="000000"/>
                </a:solidFill>
                <a:latin typeface="Calibri" panose="020F0502020204030204" pitchFamily="34" charset="0"/>
                <a:cs typeface="Times New Roman" panose="02020603050405020304" pitchFamily="18" charset="0"/>
              </a:rPr>
              <a:t> הנדרשות בפרויקט עלפי מפרט טכני מיוחד :</a:t>
            </a:r>
            <a:endParaRPr lang="en-US" dirty="0">
              <a:solidFill>
                <a:srgbClr val="000000"/>
              </a:solidFill>
              <a:latin typeface="Calibri" panose="020F0502020204030204" pitchFamily="34" charset="0"/>
              <a:cs typeface="Times New Roman" panose="02020603050405020304" pitchFamily="18" charset="0"/>
            </a:endParaRPr>
          </a:p>
          <a:p>
            <a:pPr marL="457200" algn="r" rtl="1"/>
            <a:r>
              <a:rPr lang="en-US" dirty="0">
                <a:solidFill>
                  <a:srgbClr val="000000"/>
                </a:solidFill>
                <a:latin typeface="Calibri" panose="020F0502020204030204" pitchFamily="34" charset="0"/>
                <a:cs typeface="Times New Roman" panose="02020603050405020304" pitchFamily="18" charset="0"/>
              </a:rPr>
              <a:t> </a:t>
            </a:r>
          </a:p>
          <a:p>
            <a:pPr marL="342900" marR="94869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תיאום מול ספק חדר טרפו טרומי וכל מה שיידרש עד לקבלת אישור </a:t>
            </a:r>
            <a:r>
              <a:rPr lang="he-IL" dirty="0" err="1">
                <a:solidFill>
                  <a:srgbClr val="000000"/>
                </a:solidFill>
                <a:latin typeface="Calibri" panose="020F0502020204030204" pitchFamily="34" charset="0"/>
                <a:cs typeface="Times New Roman" panose="02020603050405020304" pitchFamily="18" charset="0"/>
              </a:rPr>
              <a:t>מחח"י</a:t>
            </a:r>
            <a:r>
              <a:rPr lang="he-IL" dirty="0">
                <a:solidFill>
                  <a:srgbClr val="000000"/>
                </a:solidFill>
                <a:latin typeface="Calibri" panose="020F0502020204030204" pitchFamily="34" charset="0"/>
                <a:cs typeface="Times New Roman" panose="02020603050405020304" pitchFamily="18" charset="0"/>
              </a:rPr>
              <a:t> וחשמול החדר.</a:t>
            </a:r>
            <a:endParaRPr lang="en-US" dirty="0">
              <a:solidFill>
                <a:srgbClr val="000000"/>
              </a:solidFill>
              <a:latin typeface="Calibri" panose="020F0502020204030204" pitchFamily="34" charset="0"/>
              <a:cs typeface="Times New Roman" panose="02020603050405020304" pitchFamily="18" charset="0"/>
            </a:endParaRPr>
          </a:p>
          <a:p>
            <a:pPr marL="342900" marR="94869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תיאום מול חח"י לצורך קבלת חיבור חשמל.</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אספקה והתקנת לוחות חשמל ותקשורת.</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הכנת תשתיות לחיבור לוחות משנים לחשמל ותקשורת.</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ביצוע נקודות חשמל ותאורה.</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תקשורת-הכנת תשתית וכבילה כולל ציוד קצה. </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טלוויזיה ומולטימדיה -הכנת תשתית.</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טלפונים-הכנת תשתית וכבילה ואביזר סופי. </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תאורת אזור כביש וחניה.</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מערכת גילוי וכיבוי אש ועשן משולבת כריזת חירום כולל כריזה תפעולית.</a:t>
            </a:r>
            <a:endParaRPr lang="en-US" dirty="0">
              <a:solidFill>
                <a:srgbClr val="000000"/>
              </a:solidFill>
              <a:latin typeface="Calibri" panose="020F0502020204030204" pitchFamily="34" charset="0"/>
              <a:cs typeface="Times New Roman" panose="02020603050405020304" pitchFamily="18" charset="0"/>
            </a:endParaRPr>
          </a:p>
          <a:p>
            <a:pPr lvl="0" algn="just" rtl="1">
              <a:tabLst>
                <a:tab pos="948690" algn="l"/>
              </a:tabLst>
            </a:pPr>
            <a:r>
              <a:rPr lang="he-IL" dirty="0">
                <a:solidFill>
                  <a:srgbClr val="000000"/>
                </a:solidFill>
                <a:latin typeface="Calibri" panose="020F0502020204030204" pitchFamily="34" charset="0"/>
                <a:cs typeface="Times New Roman" panose="02020603050405020304" pitchFamily="18" charset="0"/>
              </a:rPr>
              <a:t>יא- מערכות ביטחון – הכנת תשתית בלבד.</a:t>
            </a:r>
            <a:endParaRPr lang="en-US" dirty="0">
              <a:solidFill>
                <a:srgbClr val="000000"/>
              </a:solidFill>
              <a:latin typeface="Calibri" panose="020F0502020204030204" pitchFamily="34" charset="0"/>
              <a:cs typeface="Times New Roman" panose="02020603050405020304" pitchFamily="18" charset="0"/>
            </a:endParaRPr>
          </a:p>
          <a:p>
            <a:pPr lvl="0" algn="just" rtl="1">
              <a:tabLst>
                <a:tab pos="948690" algn="l"/>
              </a:tabLst>
            </a:pPr>
            <a:r>
              <a:rPr lang="he-IL" dirty="0" err="1">
                <a:solidFill>
                  <a:srgbClr val="000000"/>
                </a:solidFill>
                <a:latin typeface="Calibri" panose="020F0502020204030204" pitchFamily="34" charset="0"/>
                <a:cs typeface="Times New Roman" panose="02020603050405020304" pitchFamily="18" charset="0"/>
              </a:rPr>
              <a:t>יב</a:t>
            </a:r>
            <a:r>
              <a:rPr lang="he-IL" dirty="0">
                <a:solidFill>
                  <a:srgbClr val="000000"/>
                </a:solidFill>
                <a:latin typeface="Calibri" panose="020F0502020204030204" pitchFamily="34" charset="0"/>
                <a:cs typeface="Times New Roman" panose="02020603050405020304" pitchFamily="18" charset="0"/>
              </a:rPr>
              <a:t>- הכנת תשתיות (חפירות, חציות, צנרת, שוחות...).</a:t>
            </a:r>
            <a:endParaRPr lang="en-US" dirty="0">
              <a:solidFill>
                <a:srgbClr val="000000"/>
              </a:solidFill>
              <a:latin typeface="Calibri" panose="020F0502020204030204" pitchFamily="34" charset="0"/>
              <a:cs typeface="Times New Roman" panose="02020603050405020304" pitchFamily="18" charset="0"/>
            </a:endParaRPr>
          </a:p>
          <a:p>
            <a:pPr lvl="0" algn="just" rtl="1">
              <a:tabLst>
                <a:tab pos="948690" algn="l"/>
              </a:tabLst>
            </a:pPr>
            <a:r>
              <a:rPr lang="he-IL" dirty="0" err="1">
                <a:solidFill>
                  <a:srgbClr val="000000"/>
                </a:solidFill>
                <a:latin typeface="Calibri" panose="020F0502020204030204" pitchFamily="34" charset="0"/>
                <a:cs typeface="Times New Roman" panose="02020603050405020304" pitchFamily="18" charset="0"/>
              </a:rPr>
              <a:t>יג</a:t>
            </a:r>
            <a:r>
              <a:rPr lang="he-IL" dirty="0">
                <a:solidFill>
                  <a:srgbClr val="000000"/>
                </a:solidFill>
                <a:latin typeface="Calibri" panose="020F0502020204030204" pitchFamily="34" charset="0"/>
                <a:cs typeface="Times New Roman" panose="02020603050405020304" pitchFamily="18" charset="0"/>
              </a:rPr>
              <a:t>- העברת בדיקת מתקן החשמל ע"י בודק מוסמך וכל הנדרש עד לקבלת אישור</a:t>
            </a:r>
            <a:r>
              <a:rPr lang="he-IL" sz="1800" dirty="0">
                <a:effectLst/>
                <a:latin typeface="Arial" panose="020B0604020202020204" pitchFamily="34" charset="0"/>
                <a:ea typeface="Calibri" panose="020F0502020204030204" pitchFamily="34" charset="0"/>
                <a:cs typeface="David" panose="020E0502060401010101" pitchFamily="34" charset="-79"/>
              </a:rPr>
              <a:t>.</a:t>
            </a:r>
            <a:endParaRPr lang="en-US" sz="1800" dirty="0">
              <a:effectLst/>
              <a:latin typeface="Arial" panose="020B0604020202020204" pitchFamily="34" charset="0"/>
              <a:ea typeface="Calibri" panose="020F0502020204030204" pitchFamily="34" charset="0"/>
            </a:endParaRPr>
          </a:p>
          <a:p>
            <a:pPr algn="just" rtl="1"/>
            <a:r>
              <a:rPr lang="en-US" sz="1800" dirty="0">
                <a:effectLst/>
                <a:latin typeface="David" panose="020E0502060401010101" pitchFamily="34" charset="-79"/>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algn="just" rtl="1"/>
            <a:r>
              <a:rPr lang="he-IL"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algn="r" rtl="1"/>
            <a:r>
              <a:rPr kumimoji="0" lang="he-IL" sz="2400" b="0" i="0" u="none" strike="noStrike" kern="1200" cap="all" spc="0" normalizeH="0" baseline="0" noProof="0" dirty="0">
                <a:ln>
                  <a:noFill/>
                </a:ln>
                <a:solidFill>
                  <a:prstClr val="black"/>
                </a:solidFill>
                <a:effectLst/>
                <a:uLnTx/>
                <a:uFillTx/>
                <a:latin typeface="Gill Sans MT" panose="020B0502020104020203"/>
                <a:ea typeface="+mj-ea"/>
                <a:cs typeface="Times New Roman" panose="02020603050405020304" pitchFamily="18" charset="0"/>
              </a:rPr>
              <a:t> </a:t>
            </a:r>
            <a:endParaRPr lang="he-IL" dirty="0"/>
          </a:p>
        </p:txBody>
      </p:sp>
    </p:spTree>
    <p:extLst>
      <p:ext uri="{BB962C8B-B14F-4D97-AF65-F5344CB8AC3E}">
        <p14:creationId xmlns:p14="http://schemas.microsoft.com/office/powerpoint/2010/main" val="315761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3"/>
          <a:stretch>
            <a:fillRect/>
          </a:stretch>
        </p:blipFill>
        <p:spPr>
          <a:xfrm>
            <a:off x="10002414" y="6229779"/>
            <a:ext cx="1519707" cy="505838"/>
          </a:xfrm>
          <a:prstGeom prst="rect">
            <a:avLst/>
          </a:prstGeom>
        </p:spPr>
      </p:pic>
      <p:sp>
        <p:nvSpPr>
          <p:cNvPr id="8" name="תיבת טקסט 7">
            <a:extLst>
              <a:ext uri="{FF2B5EF4-FFF2-40B4-BE49-F238E27FC236}">
                <a16:creationId xmlns:a16="http://schemas.microsoft.com/office/drawing/2014/main" id="{844D6B08-BAEA-4570-B906-7EFF4A2F25DD}"/>
              </a:ext>
            </a:extLst>
          </p:cNvPr>
          <p:cNvSpPr txBox="1"/>
          <p:nvPr/>
        </p:nvSpPr>
        <p:spPr>
          <a:xfrm>
            <a:off x="6573018" y="172627"/>
            <a:ext cx="5457091"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sz="2000" b="1" u="sng" dirty="0">
                <a:solidFill>
                  <a:prstClr val="black"/>
                </a:solidFill>
                <a:latin typeface="Gill Sans MT" panose="020B0502020104020203"/>
                <a:cs typeface="Times New Roman" panose="02020603050405020304" pitchFamily="18" charset="0"/>
              </a:rPr>
              <a:t>הבהרות ודגשים מחייבים</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8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אדריכלות</a:t>
            </a:r>
            <a:endParaRPr kumimoji="0" lang="he-IL" sz="24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endParaRPr>
          </a:p>
        </p:txBody>
      </p:sp>
      <p:sp>
        <p:nvSpPr>
          <p:cNvPr id="9" name="תיבת טקסט 8">
            <a:extLst>
              <a:ext uri="{FF2B5EF4-FFF2-40B4-BE49-F238E27FC236}">
                <a16:creationId xmlns:a16="http://schemas.microsoft.com/office/drawing/2014/main" id="{DC2678AD-9FE2-4B29-90BE-9F27F15FD493}"/>
              </a:ext>
            </a:extLst>
          </p:cNvPr>
          <p:cNvSpPr txBox="1"/>
          <p:nvPr/>
        </p:nvSpPr>
        <p:spPr>
          <a:xfrm>
            <a:off x="5700465" y="1065403"/>
            <a:ext cx="6453814" cy="5232202"/>
          </a:xfrm>
          <a:prstGeom prst="rect">
            <a:avLst/>
          </a:prstGeom>
          <a:noFill/>
        </p:spPr>
        <p:txBody>
          <a:bodyPr wrap="square">
            <a:spAutoFit/>
          </a:bodyPr>
          <a:lstStyle/>
          <a:p>
            <a:pPr marL="342900" lvl="0" indent="-342900" algn="r" rtl="1">
              <a:buFont typeface="+mj-lt"/>
              <a:buAutoNum type="arabicPeriod"/>
            </a:pPr>
            <a:r>
              <a:rPr lang="he-IL"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בטון חשוף, עבודה נקייה  , שימוש בפטישי גומי ומכשירים יוצרי ויברציות, לפי מפרט מיוחד. </a:t>
            </a:r>
          </a:p>
          <a:p>
            <a:pPr marL="342900" lvl="0" indent="-342900" algn="r" rtl="1">
              <a:buFont typeface="+mj-lt"/>
              <a:buAutoNum type="arabicPeriod"/>
            </a:pPr>
            <a:r>
              <a:rPr lang="he-IL"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במקרה ונמצא פגם בבטון לאחר פתיחת תבניות– לא לתקן עד ביקורת של אדריכל ומהנדס קונסטרוקציה.</a:t>
            </a:r>
          </a:p>
          <a:p>
            <a:pPr marL="342900" lvl="0" indent="-342900" algn="r" rtl="1">
              <a:buFont typeface="+mj-lt"/>
              <a:buAutoNum type="arabicPeriod"/>
            </a:pPr>
            <a:r>
              <a:rPr lang="he-IL"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עבודה עם מכולות , רכש מכולות במצב טוב, חיתוכים נקיים , ללא פגיעה בקירות ותקרות.</a:t>
            </a:r>
          </a:p>
          <a:p>
            <a:pPr marL="342900" lvl="0" indent="-342900" algn="r" rtl="1">
              <a:buFont typeface="+mj-lt"/>
              <a:buAutoNum type="arabicPeriod"/>
            </a:pPr>
            <a:r>
              <a:rPr lang="he-IL"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אתר נקי מסודר מאורגן מביא לתוצאות - עבודה נקייה  ובטיחות העובדים והמבקרים.</a:t>
            </a:r>
          </a:p>
          <a:p>
            <a:pPr lvl="0" algn="r" rtl="1">
              <a:buSzPts val="1200"/>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5.   </a:t>
            </a:r>
            <a:r>
              <a:rPr lang="he-IL" sz="1600" dirty="0">
                <a:effectLst/>
                <a:latin typeface="Times New Roman" panose="02020603050405020304" pitchFamily="18" charset="0"/>
                <a:ea typeface="Times New Roman" panose="02020603050405020304" pitchFamily="18" charset="0"/>
                <a:cs typeface="+mj-cs"/>
              </a:rPr>
              <a:t>תזמון עבודת גמר רצפה - </a:t>
            </a:r>
            <a:endParaRPr lang="en-US" sz="1600" dirty="0">
              <a:effectLst/>
              <a:latin typeface="Times New Roman" panose="02020603050405020304" pitchFamily="18" charset="0"/>
              <a:ea typeface="Times New Roman" panose="02020603050405020304" pitchFamily="18" charset="0"/>
              <a:cs typeface="+mj-cs"/>
            </a:endParaRPr>
          </a:p>
          <a:p>
            <a:pPr marL="457200" algn="r" rtl="1"/>
            <a:r>
              <a:rPr lang="he-IL" sz="1600" dirty="0">
                <a:effectLst/>
                <a:latin typeface="Times New Roman" panose="02020603050405020304" pitchFamily="18" charset="0"/>
                <a:ea typeface="Times New Roman" panose="02020603050405020304" pitchFamily="18" charset="0"/>
                <a:cs typeface="+mj-cs"/>
              </a:rPr>
              <a:t>רצפת </a:t>
            </a:r>
            <a:r>
              <a:rPr lang="he-IL" sz="1600" dirty="0" err="1">
                <a:effectLst/>
                <a:latin typeface="Times New Roman" panose="02020603050405020304" pitchFamily="18" charset="0"/>
                <a:ea typeface="Times New Roman" panose="02020603050405020304" pitchFamily="18" charset="0"/>
                <a:cs typeface="+mj-cs"/>
              </a:rPr>
              <a:t>אמפרגנציה</a:t>
            </a:r>
            <a:r>
              <a:rPr lang="he-IL" sz="1600" dirty="0">
                <a:effectLst/>
                <a:latin typeface="Times New Roman" panose="02020603050405020304" pitchFamily="18" charset="0"/>
                <a:ea typeface="Times New Roman" panose="02020603050405020304" pitchFamily="18" charset="0"/>
                <a:cs typeface="+mj-cs"/>
              </a:rPr>
              <a:t> ורצפת </a:t>
            </a:r>
            <a:r>
              <a:rPr lang="he-IL" sz="1600" dirty="0" err="1">
                <a:effectLst/>
                <a:latin typeface="Times New Roman" panose="02020603050405020304" pitchFamily="18" charset="0"/>
                <a:ea typeface="Times New Roman" panose="02020603050405020304" pitchFamily="18" charset="0"/>
                <a:cs typeface="+mj-cs"/>
              </a:rPr>
              <a:t>מיקרוטופינג</a:t>
            </a:r>
            <a:r>
              <a:rPr lang="he-IL" sz="1600" dirty="0">
                <a:effectLst/>
                <a:latin typeface="Times New Roman" panose="02020603050405020304" pitchFamily="18" charset="0"/>
                <a:ea typeface="Times New Roman" panose="02020603050405020304" pitchFamily="18" charset="0"/>
                <a:cs typeface="+mj-cs"/>
              </a:rPr>
              <a:t> תעשה לאחר סיום עבודות הבנייה באתר , קרי, לאחר סיום עבודות אלומיניום, חשמל, אינסטלציה, כיבוי אש, </a:t>
            </a:r>
            <a:r>
              <a:rPr lang="he-IL" sz="1600" dirty="0" err="1">
                <a:effectLst/>
                <a:latin typeface="Times New Roman" panose="02020603050405020304" pitchFamily="18" charset="0"/>
                <a:ea typeface="Times New Roman" panose="02020603050405020304" pitchFamily="18" charset="0"/>
                <a:cs typeface="+mj-cs"/>
              </a:rPr>
              <a:t>וכו</a:t>
            </a:r>
            <a:r>
              <a:rPr lang="he-IL" sz="1600" dirty="0">
                <a:effectLst/>
                <a:latin typeface="Times New Roman" panose="02020603050405020304" pitchFamily="18" charset="0"/>
                <a:ea typeface="Times New Roman" panose="02020603050405020304" pitchFamily="18" charset="0"/>
                <a:cs typeface="+mj-cs"/>
              </a:rPr>
              <a:t>'. </a:t>
            </a:r>
            <a:endParaRPr lang="en-US" sz="1600" dirty="0">
              <a:effectLst/>
              <a:latin typeface="Times New Roman" panose="02020603050405020304" pitchFamily="18" charset="0"/>
              <a:ea typeface="Times New Roman" panose="02020603050405020304" pitchFamily="18" charset="0"/>
              <a:cs typeface="+mj-cs"/>
            </a:endParaRPr>
          </a:p>
          <a:p>
            <a:pPr indent="457200" algn="r" rtl="1"/>
            <a:r>
              <a:rPr lang="he-IL" sz="1600" dirty="0">
                <a:effectLst/>
                <a:latin typeface="Times New Roman" panose="02020603050405020304" pitchFamily="18" charset="0"/>
                <a:ea typeface="Times New Roman" panose="02020603050405020304" pitchFamily="18" charset="0"/>
                <a:cs typeface="+mj-cs"/>
              </a:rPr>
              <a:t>במכלול </a:t>
            </a:r>
            <a:r>
              <a:rPr lang="he-IL" sz="1600" dirty="0" err="1">
                <a:effectLst/>
                <a:latin typeface="Times New Roman" panose="02020603050405020304" pitchFamily="18" charset="0"/>
                <a:ea typeface="Times New Roman" panose="02020603050405020304" pitchFamily="18" charset="0"/>
                <a:cs typeface="+mj-cs"/>
              </a:rPr>
              <a:t>הויטרינות</a:t>
            </a:r>
            <a:r>
              <a:rPr lang="he-IL" sz="1600" dirty="0">
                <a:effectLst/>
                <a:latin typeface="Times New Roman" panose="02020603050405020304" pitchFamily="18" charset="0"/>
                <a:ea typeface="Times New Roman" panose="02020603050405020304" pitchFamily="18" charset="0"/>
                <a:cs typeface="+mj-cs"/>
              </a:rPr>
              <a:t> קומה א', יש לתאם מול קבלן אלומיניום נושא שלבי ביצוע.</a:t>
            </a:r>
            <a:endParaRPr lang="en-US" sz="1600" dirty="0">
              <a:effectLst/>
              <a:latin typeface="Times New Roman" panose="02020603050405020304" pitchFamily="18" charset="0"/>
              <a:ea typeface="Times New Roman" panose="02020603050405020304" pitchFamily="18" charset="0"/>
              <a:cs typeface="+mj-cs"/>
            </a:endParaRPr>
          </a:p>
          <a:p>
            <a:pPr lvl="0" algn="r" rtl="1">
              <a:buSzPts val="1200"/>
            </a:pPr>
            <a:r>
              <a:rPr lang="he-IL" sz="1600" dirty="0">
                <a:effectLst/>
                <a:latin typeface="Times New Roman" panose="02020603050405020304" pitchFamily="18" charset="0"/>
                <a:ea typeface="Times New Roman" panose="02020603050405020304" pitchFamily="18" charset="0"/>
                <a:cs typeface="+mj-cs"/>
              </a:rPr>
              <a:t>6.      רכישת מכולות תעשה בליווי מהנדס ואדריכל ואישורם. בדיקת איכות המכולות, מפגעי 	חלודה, ותקינות המבנה וקורות רצפה (כולל כל צידי המכולה) תעשה בשיתוף מהנדס 	הקבלן, אדריכלית </a:t>
            </a:r>
            <a:r>
              <a:rPr lang="he-IL" sz="1600" dirty="0" err="1">
                <a:effectLst/>
                <a:latin typeface="Times New Roman" panose="02020603050405020304" pitchFamily="18" charset="0"/>
                <a:ea typeface="Times New Roman" panose="02020603050405020304" pitchFamily="18" charset="0"/>
                <a:cs typeface="+mj-cs"/>
              </a:rPr>
              <a:t>וקונסטרוקטור</a:t>
            </a:r>
            <a:r>
              <a:rPr lang="he-IL" sz="1600" dirty="0">
                <a:effectLst/>
                <a:latin typeface="Times New Roman" panose="02020603050405020304" pitchFamily="18" charset="0"/>
                <a:ea typeface="Times New Roman" panose="02020603050405020304" pitchFamily="18" charset="0"/>
                <a:cs typeface="+mj-cs"/>
              </a:rPr>
              <a:t> מטעם המזמין.</a:t>
            </a:r>
            <a:endParaRPr lang="en-US" sz="1600" dirty="0">
              <a:effectLst/>
              <a:latin typeface="Times New Roman" panose="02020603050405020304" pitchFamily="18" charset="0"/>
              <a:ea typeface="Times New Roman" panose="02020603050405020304" pitchFamily="18" charset="0"/>
              <a:cs typeface="+mj-cs"/>
            </a:endParaRPr>
          </a:p>
          <a:p>
            <a:pPr marL="457200" algn="r" rtl="1"/>
            <a:r>
              <a:rPr lang="he-IL" sz="1600" dirty="0">
                <a:effectLst/>
                <a:latin typeface="Times New Roman" panose="02020603050405020304" pitchFamily="18" charset="0"/>
                <a:ea typeface="Times New Roman" panose="02020603050405020304" pitchFamily="18" charset="0"/>
                <a:cs typeface="+mj-cs"/>
              </a:rPr>
              <a:t>מובהר בזאת כי הבדיקה ואישור טיב החומרים יעשה בשטח בהתאם לאיכות החומרים שהגיעו לאתר, ולא בהתאם למקום רכישתם.</a:t>
            </a:r>
            <a:endParaRPr lang="en-US" sz="1600" dirty="0">
              <a:effectLst/>
              <a:latin typeface="Times New Roman" panose="02020603050405020304" pitchFamily="18" charset="0"/>
              <a:ea typeface="Times New Roman" panose="02020603050405020304" pitchFamily="18" charset="0"/>
              <a:cs typeface="+mj-cs"/>
            </a:endParaRPr>
          </a:p>
          <a:p>
            <a:pPr marL="342900" lvl="0" indent="-342900" algn="r" rtl="1">
              <a:buFont typeface="+mj-lt"/>
              <a:buAutoNum type="arabicPeriod"/>
            </a:pPr>
            <a:endPar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r" rtl="1"/>
            <a:endParaRPr lang="en-US" sz="1800" dirty="0">
              <a:effectLst/>
              <a:latin typeface="Arial" panose="020B0604020202020204" pitchFamily="34" charset="0"/>
              <a:ea typeface="Calibri" panose="020F0502020204030204" pitchFamily="34" charset="0"/>
            </a:endParaRPr>
          </a:p>
          <a:p>
            <a:pPr algn="just" rtl="1"/>
            <a:r>
              <a:rPr lang="he-IL"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algn="r" rtl="1"/>
            <a:r>
              <a:rPr kumimoji="0" lang="he-IL" sz="2400" b="0" i="0" u="none" strike="noStrike" kern="1200" cap="all" spc="0" normalizeH="0" baseline="0" noProof="0" dirty="0">
                <a:ln>
                  <a:noFill/>
                </a:ln>
                <a:solidFill>
                  <a:prstClr val="black"/>
                </a:solidFill>
                <a:effectLst/>
                <a:uLnTx/>
                <a:uFillTx/>
                <a:latin typeface="Gill Sans MT" panose="020B0502020104020203"/>
                <a:ea typeface="+mj-ea"/>
                <a:cs typeface="Times New Roman" panose="02020603050405020304" pitchFamily="18" charset="0"/>
              </a:rPr>
              <a:t> </a:t>
            </a:r>
            <a:endParaRPr lang="he-IL" dirty="0"/>
          </a:p>
        </p:txBody>
      </p:sp>
      <p:pic>
        <p:nvPicPr>
          <p:cNvPr id="10" name="Picture 4">
            <a:extLst>
              <a:ext uri="{FF2B5EF4-FFF2-40B4-BE49-F238E27FC236}">
                <a16:creationId xmlns:a16="http://schemas.microsoft.com/office/drawing/2014/main" id="{3DBE276F-7199-4BA3-805E-E5AA04D8A306}"/>
              </a:ext>
            </a:extLst>
          </p:cNvPr>
          <p:cNvPicPr>
            <a:picLocks noChangeAspect="1"/>
          </p:cNvPicPr>
          <p:nvPr/>
        </p:nvPicPr>
        <p:blipFill rotWithShape="1">
          <a:blip r:embed="rId4">
            <a:extLst>
              <a:ext uri="{28A0092B-C50C-407E-A947-70E740481C1C}">
                <a14:useLocalDpi xmlns:a14="http://schemas.microsoft.com/office/drawing/2010/main" val="0"/>
              </a:ext>
            </a:extLst>
          </a:blip>
          <a:srcRect t="15054"/>
          <a:stretch/>
        </p:blipFill>
        <p:spPr>
          <a:xfrm>
            <a:off x="0" y="63465"/>
            <a:ext cx="5700465" cy="5825561"/>
          </a:xfrm>
          <a:prstGeom prst="rect">
            <a:avLst/>
          </a:prstGeom>
        </p:spPr>
      </p:pic>
    </p:spTree>
    <p:extLst>
      <p:ext uri="{BB962C8B-B14F-4D97-AF65-F5344CB8AC3E}">
        <p14:creationId xmlns:p14="http://schemas.microsoft.com/office/powerpoint/2010/main" val="103523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3"/>
          <a:stretch>
            <a:fillRect/>
          </a:stretch>
        </p:blipFill>
        <p:spPr>
          <a:xfrm>
            <a:off x="10002414" y="6229779"/>
            <a:ext cx="1519707" cy="505838"/>
          </a:xfrm>
          <a:prstGeom prst="rect">
            <a:avLst/>
          </a:prstGeom>
        </p:spPr>
      </p:pic>
      <p:sp>
        <p:nvSpPr>
          <p:cNvPr id="8" name="תיבת טקסט 7">
            <a:extLst>
              <a:ext uri="{FF2B5EF4-FFF2-40B4-BE49-F238E27FC236}">
                <a16:creationId xmlns:a16="http://schemas.microsoft.com/office/drawing/2014/main" id="{844D6B08-BAEA-4570-B906-7EFF4A2F25DD}"/>
              </a:ext>
            </a:extLst>
          </p:cNvPr>
          <p:cNvSpPr txBox="1"/>
          <p:nvPr/>
        </p:nvSpPr>
        <p:spPr>
          <a:xfrm>
            <a:off x="3044505" y="283339"/>
            <a:ext cx="610299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sz="2000" b="1" u="sng" dirty="0">
                <a:solidFill>
                  <a:prstClr val="black"/>
                </a:solidFill>
                <a:latin typeface="Gill Sans MT" panose="020B0502020104020203"/>
                <a:cs typeface="Times New Roman" panose="02020603050405020304" pitchFamily="18" charset="0"/>
              </a:rPr>
              <a:t>הבהרות ודגשים מחייבים</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8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קונסטרוקציה</a:t>
            </a:r>
            <a:endParaRPr kumimoji="0" lang="he-IL" sz="24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endParaRPr>
          </a:p>
        </p:txBody>
      </p:sp>
      <p:sp>
        <p:nvSpPr>
          <p:cNvPr id="9" name="תיבת טקסט 8">
            <a:extLst>
              <a:ext uri="{FF2B5EF4-FFF2-40B4-BE49-F238E27FC236}">
                <a16:creationId xmlns:a16="http://schemas.microsoft.com/office/drawing/2014/main" id="{DC2678AD-9FE2-4B29-90BE-9F27F15FD493}"/>
              </a:ext>
            </a:extLst>
          </p:cNvPr>
          <p:cNvSpPr txBox="1"/>
          <p:nvPr/>
        </p:nvSpPr>
        <p:spPr>
          <a:xfrm>
            <a:off x="2814221" y="1451159"/>
            <a:ext cx="7839798" cy="2954655"/>
          </a:xfrm>
          <a:prstGeom prst="rect">
            <a:avLst/>
          </a:prstGeom>
          <a:noFill/>
        </p:spPr>
        <p:txBody>
          <a:bodyPr wrap="square">
            <a:spAutoFit/>
          </a:bodyPr>
          <a:lstStyle/>
          <a:p>
            <a:pPr marL="342900" lvl="0" indent="-342900" algn="r" rtl="1">
              <a:buFont typeface="+mj-lt"/>
              <a:buAutoNum type="arabicPeriod"/>
            </a:pP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יש ללמוד היטב את התוכניות, כתב הכמויות והמפרט המיוחד.</a:t>
            </a:r>
          </a:p>
          <a:p>
            <a:pPr marL="342900" lvl="0" indent="-342900" algn="r" rtl="1">
              <a:buFont typeface="+mj-lt"/>
              <a:buAutoNum type="arabicPeriod"/>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יש לבצע את כל העבודות לפי התכנון, הוראות והנחיות מהפיקוח והמזמין בהתאם לאישור קונסטרוקטור.</a:t>
            </a:r>
          </a:p>
          <a:p>
            <a:pPr marL="342900" lvl="0" indent="-342900" algn="r" rtl="1">
              <a:buFont typeface="+mj-lt"/>
              <a:buAutoNum type="arabicPeriod"/>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על הקבלן לבצע הזמנות חומרים ואלמנטים טרם ביצוע, כך שיתאימו ללוחות זמני הביצוע המאושרים ללא המתנה ובטלה.</a:t>
            </a:r>
          </a:p>
          <a:p>
            <a:pPr marL="342900" lvl="0" indent="-342900" algn="r" rtl="1">
              <a:buFont typeface="+mj-lt"/>
              <a:buAutoNum type="arabicPeriod"/>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כל העבודות ובקרתן כפופות למפרט המיוחד, מפרט הכללי ולוודא עמידותן בתקנים המאושרים (על כל חלקיו).</a:t>
            </a:r>
          </a:p>
          <a:p>
            <a:pPr marL="457200" algn="r" rtl="1"/>
            <a:r>
              <a:rPr lang="en-GB" sz="1800" dirty="0">
                <a:solidFill>
                  <a:srgbClr val="000000"/>
                </a:solidFill>
                <a:effectLst/>
                <a:latin typeface="Times New Roman" panose="02020603050405020304" pitchFamily="18" charset="0"/>
                <a:ea typeface="Calibri" panose="020F0502020204030204" pitchFamily="34" charset="0"/>
              </a:rPr>
              <a:t> </a:t>
            </a:r>
            <a:r>
              <a:rPr lang="en-US" sz="1800" dirty="0">
                <a:effectLst/>
                <a:latin typeface="David" panose="020E0502060401010101" pitchFamily="34" charset="-79"/>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algn="just" rtl="1"/>
            <a:r>
              <a:rPr lang="he-IL"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algn="r" rtl="1"/>
            <a:r>
              <a:rPr kumimoji="0" lang="he-IL" sz="2400" b="0" i="0" u="none" strike="noStrike" kern="1200" cap="all" spc="0" normalizeH="0" baseline="0" noProof="0" dirty="0">
                <a:ln>
                  <a:noFill/>
                </a:ln>
                <a:solidFill>
                  <a:prstClr val="black"/>
                </a:solidFill>
                <a:effectLst/>
                <a:uLnTx/>
                <a:uFillTx/>
                <a:latin typeface="Gill Sans MT" panose="020B0502020104020203"/>
                <a:ea typeface="+mj-ea"/>
                <a:cs typeface="Times New Roman" panose="02020603050405020304" pitchFamily="18" charset="0"/>
              </a:rPr>
              <a:t> </a:t>
            </a:r>
            <a:endParaRPr lang="he-IL" dirty="0"/>
          </a:p>
        </p:txBody>
      </p:sp>
    </p:spTree>
    <p:extLst>
      <p:ext uri="{BB962C8B-B14F-4D97-AF65-F5344CB8AC3E}">
        <p14:creationId xmlns:p14="http://schemas.microsoft.com/office/powerpoint/2010/main" val="281517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C284A7-F205-4743-BABA-3A4E6BAFD2E1}"/>
              </a:ext>
            </a:extLst>
          </p:cNvPr>
          <p:cNvSpPr>
            <a:spLocks noGrp="1"/>
          </p:cNvSpPr>
          <p:nvPr>
            <p:ph type="title"/>
          </p:nvPr>
        </p:nvSpPr>
        <p:spPr/>
        <p:txBody>
          <a:bodyPr/>
          <a:lstStyle/>
          <a:p>
            <a:pPr algn="r"/>
            <a:r>
              <a:rPr lang="he-IL" dirty="0"/>
              <a:t>כללי</a:t>
            </a:r>
          </a:p>
        </p:txBody>
      </p:sp>
      <p:sp>
        <p:nvSpPr>
          <p:cNvPr id="3" name="מציין מיקום תוכן 2">
            <a:extLst>
              <a:ext uri="{FF2B5EF4-FFF2-40B4-BE49-F238E27FC236}">
                <a16:creationId xmlns:a16="http://schemas.microsoft.com/office/drawing/2014/main" id="{C50F522D-C298-4A73-9DCD-B1FC17EA62EF}"/>
              </a:ext>
            </a:extLst>
          </p:cNvPr>
          <p:cNvSpPr>
            <a:spLocks noGrp="1"/>
          </p:cNvSpPr>
          <p:nvPr>
            <p:ph idx="1"/>
          </p:nvPr>
        </p:nvSpPr>
        <p:spPr>
          <a:xfrm>
            <a:off x="1451579" y="2015732"/>
            <a:ext cx="9603275" cy="3674854"/>
          </a:xfrm>
        </p:spPr>
        <p:txBody>
          <a:bodyPr>
            <a:normAutofit fontScale="85000" lnSpcReduction="20000"/>
          </a:bodyPr>
          <a:lstStyle/>
          <a:p>
            <a:r>
              <a:rPr lang="he-IL" sz="1800" dirty="0">
                <a:cs typeface="+mj-cs"/>
              </a:rPr>
              <a:t>יש לשים לב ללוחות הזמנים. </a:t>
            </a:r>
          </a:p>
          <a:p>
            <a:r>
              <a:rPr lang="he-IL" sz="1800" dirty="0">
                <a:cs typeface="+mj-cs"/>
              </a:rPr>
              <a:t>עלות מסמכי המכרז היו 2,500 ₪ + מע"מ.</a:t>
            </a:r>
          </a:p>
          <a:p>
            <a:r>
              <a:rPr lang="he-IL" sz="1800" b="1" dirty="0">
                <a:cs typeface="+mj-cs"/>
              </a:rPr>
              <a:t>אין לפנות ל"ארז ניהול פרויקטים" לשום שאלות הבהרה, לא למייל ולא לטלפון. שאלות שיופנו יישארו ללא מענה. את כל השאלות יש להפנות במסודר </a:t>
            </a:r>
            <a:r>
              <a:rPr lang="he-IL" sz="1800" b="1" dirty="0" err="1">
                <a:cs typeface="+mj-cs"/>
              </a:rPr>
              <a:t>לי.ש.גת</a:t>
            </a:r>
            <a:r>
              <a:rPr lang="he-IL" sz="1800" b="1" dirty="0">
                <a:cs typeface="+mj-cs"/>
              </a:rPr>
              <a:t> דרך המייל.</a:t>
            </a:r>
          </a:p>
          <a:p>
            <a:r>
              <a:rPr lang="he-IL" sz="1800" dirty="0">
                <a:cs typeface="+mj-cs"/>
              </a:rPr>
              <a:t>המועד האחרון להגשת הצעות </a:t>
            </a:r>
            <a:r>
              <a:rPr lang="he-IL" sz="1800" b="1" dirty="0">
                <a:cs typeface="+mj-cs"/>
              </a:rPr>
              <a:t>הינו </a:t>
            </a:r>
            <a:r>
              <a:rPr lang="he-IL" sz="1800" b="1" dirty="0">
                <a:effectLst/>
                <a:ea typeface="Calibri" panose="020F0502020204030204" pitchFamily="34" charset="0"/>
                <a:cs typeface="David" panose="020E0502060401010101" pitchFamily="34" charset="-79"/>
              </a:rPr>
              <a:t>י"ז אדר ה'תשפ"א, 01/03/2021  עד </a:t>
            </a:r>
            <a:r>
              <a:rPr lang="he-IL" sz="1800" dirty="0">
                <a:effectLst/>
                <a:ea typeface="Calibri" panose="020F0502020204030204" pitchFamily="34" charset="0"/>
                <a:cs typeface="David" panose="020E0502060401010101" pitchFamily="34" charset="-79"/>
              </a:rPr>
              <a:t>השעה 12:00 </a:t>
            </a:r>
            <a:r>
              <a:rPr lang="he-IL" sz="1800" dirty="0">
                <a:cs typeface="+mj-cs"/>
              </a:rPr>
              <a:t>במסירה ידנית במשרדי החברה.</a:t>
            </a:r>
          </a:p>
          <a:p>
            <a:r>
              <a:rPr lang="he-IL" sz="1800" dirty="0">
                <a:cs typeface="+mj-cs"/>
              </a:rPr>
              <a:t>יש לשים לב לכל המסמכים והעדכונים המועלים לאתר. הם חלק אינטגרלי מהחוזה והתנאים הכלליים ויש לחתום עליהם בהגשת המסמכים.</a:t>
            </a:r>
          </a:p>
          <a:p>
            <a:r>
              <a:rPr lang="he-IL" sz="1800" dirty="0">
                <a:cs typeface="+mj-cs"/>
              </a:rPr>
              <a:t>יש להיערך לכך שייתכנו שינויים בין </a:t>
            </a:r>
            <a:r>
              <a:rPr lang="he-IL" sz="1800" dirty="0" err="1">
                <a:cs typeface="+mj-cs"/>
              </a:rPr>
              <a:t>תכניות</a:t>
            </a:r>
            <a:r>
              <a:rPr lang="he-IL" sz="1800" dirty="0">
                <a:cs typeface="+mj-cs"/>
              </a:rPr>
              <a:t> למכרז </a:t>
            </a:r>
            <a:r>
              <a:rPr lang="he-IL" sz="1800" dirty="0" err="1">
                <a:cs typeface="+mj-cs"/>
              </a:rPr>
              <a:t>לתכניות</a:t>
            </a:r>
            <a:r>
              <a:rPr lang="he-IL" sz="1800" dirty="0">
                <a:cs typeface="+mj-cs"/>
              </a:rPr>
              <a:t> לביצוע.</a:t>
            </a:r>
          </a:p>
          <a:p>
            <a:r>
              <a:rPr lang="he-IL" sz="1800" dirty="0">
                <a:cs typeface="+mj-cs"/>
              </a:rPr>
              <a:t>עבור אלומיניום ניתן להשתמש בקבלן משנה. יש לשים לב היטב להוראות המופיעות בחוברת המכרז.</a:t>
            </a:r>
          </a:p>
          <a:p>
            <a:r>
              <a:rPr lang="he-IL" sz="1800" dirty="0">
                <a:cs typeface="+mj-cs"/>
              </a:rPr>
              <a:t>המכרז הינו מכרז הנחה +ניקוד איכות. הנחות נפרדות תינתנה לכלל הפרקים ולפרק ואלומיניום.</a:t>
            </a:r>
          </a:p>
          <a:p>
            <a:r>
              <a:rPr lang="he-IL" sz="1800" dirty="0">
                <a:cs typeface="+mj-cs"/>
              </a:rPr>
              <a:t>פרק האלומיניום בכתב הכמויות הינו סעיף קומפלט המפנה לפירוט סעיפים במסמך </a:t>
            </a:r>
            <a:r>
              <a:rPr lang="en-US" sz="1800" dirty="0">
                <a:cs typeface="+mj-cs"/>
              </a:rPr>
              <a:t>D2</a:t>
            </a:r>
            <a:r>
              <a:rPr lang="he-IL" sz="1800" dirty="0">
                <a:cs typeface="+mj-cs"/>
              </a:rPr>
              <a:t>. יש ללמוד היטב את הסעיפים הנ"ל לצורך מתן ההנחה לפרק זה. מסמך זה הינו חלק אינטגרלי מכתב הכמויות. </a:t>
            </a:r>
          </a:p>
          <a:p>
            <a:endParaRPr lang="he-IL" dirty="0"/>
          </a:p>
          <a:p>
            <a:endParaRPr lang="he-IL" dirty="0"/>
          </a:p>
        </p:txBody>
      </p:sp>
    </p:spTree>
    <p:extLst>
      <p:ext uri="{BB962C8B-B14F-4D97-AF65-F5344CB8AC3E}">
        <p14:creationId xmlns:p14="http://schemas.microsoft.com/office/powerpoint/2010/main" val="4237352835"/>
      </p:ext>
    </p:extLst>
  </p:cSld>
  <p:clrMapOvr>
    <a:masterClrMapping/>
  </p:clrMapOvr>
</p:sld>
</file>

<file path=ppt/theme/theme1.xml><?xml version="1.0" encoding="utf-8"?>
<a:theme xmlns:a="http://schemas.openxmlformats.org/drawingml/2006/main" name="גלריה">
  <a:themeElements>
    <a:clrScheme name="גלריה">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גלריה">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גלריה">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Wisp</Template>
  <TotalTime>1731</TotalTime>
  <Words>859</Words>
  <Application>Microsoft Office PowerPoint</Application>
  <PresentationFormat>מסך רחב</PresentationFormat>
  <Paragraphs>82</Paragraphs>
  <Slides>10</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10</vt:i4>
      </vt:variant>
    </vt:vector>
  </HeadingPairs>
  <TitlesOfParts>
    <vt:vector size="16" baseType="lpstr">
      <vt:lpstr>Arial</vt:lpstr>
      <vt:lpstr>Calibri</vt:lpstr>
      <vt:lpstr>David</vt:lpstr>
      <vt:lpstr>Gill Sans MT</vt:lpstr>
      <vt:lpstr>Times New Roman</vt:lpstr>
      <vt:lpstr>גלריה</vt:lpstr>
      <vt:lpstr>מצגת של PowerPoint‏</vt:lpstr>
      <vt:lpstr>י.ש. גת החברה הכלכלית לניהול פארק התעשייה קרית גת מקדמת פרויקט הממוקם בין שד' צורן לרח' לשם. מטרתו לספק לפארק בנוסף לאופי התעשייתי גם נופך תיירותי. המתחם יוצר מקומות תעסוקה ייחודיים כדוגמת מרחבי עבודה משותפים (WEWORK),  מתחם לאומנים ויוצרים,  מרכז כנסים וכו'</vt:lpstr>
      <vt:lpstr>מבנה רב תכליתי משולב מכולות,  המכיל מכולות בשטח של כ1,000 מ"ר  מתחם מלאכה, אומנות וכנסים בשטח של כ-2,600 מ"ר. רחבה מוצללת ברובה, אטרקציות לציבור, מתחם אירועים תיירותיים, מראה חדשני, צעיר המושך קהל יעד מגוון. שטח הפיתוח הינו כ-2,500 מ"ר, כולל הרחבת חניון קיים.</vt:lpstr>
      <vt:lpstr>הבהרות ודגשים מחייבים אלומיניום </vt:lpstr>
      <vt:lpstr>מצגת של PowerPoint‏</vt:lpstr>
      <vt:lpstr>מצגת של PowerPoint‏</vt:lpstr>
      <vt:lpstr>מצגת של PowerPoint‏</vt:lpstr>
      <vt:lpstr>מצגת של PowerPoint‏</vt:lpstr>
      <vt:lpstr>כללי</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נטע  עמר</dc:creator>
  <cp:lastModifiedBy>סער כהן</cp:lastModifiedBy>
  <cp:revision>70</cp:revision>
  <dcterms:created xsi:type="dcterms:W3CDTF">2020-07-29T06:28:27Z</dcterms:created>
  <dcterms:modified xsi:type="dcterms:W3CDTF">2021-02-15T11:43:40Z</dcterms:modified>
</cp:coreProperties>
</file>