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485" r:id="rId2"/>
    <p:sldId id="258" r:id="rId3"/>
    <p:sldId id="260" r:id="rId4"/>
    <p:sldId id="259" r:id="rId5"/>
    <p:sldId id="257" r:id="rId6"/>
    <p:sldId id="486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0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CEC3585-1772-4BB6-AC52-F7D6AD41F0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4E627DA-3A4A-4B56-AB2C-4907A8134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9C25F53-210D-473D-A081-751A7B82E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3E26-03D9-4359-9DF7-564DCE4A7A09}" type="datetimeFigureOut">
              <a:rPr lang="he-IL" smtClean="0"/>
              <a:t>ז'/כסלו/תשפ"א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37B3658-A188-428F-A403-50493A52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2A12BAE-18D8-439F-A5F9-35DFDBB7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9836-4E70-4221-B148-45CF2FFB7B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844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3167EC9-C2BB-461E-85E0-BC8F44C83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798333E-B233-45EF-84F2-5BCC36587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44D018D-DD31-448B-AC1C-2AF957BF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3E26-03D9-4359-9DF7-564DCE4A7A09}" type="datetimeFigureOut">
              <a:rPr lang="he-IL" smtClean="0"/>
              <a:t>ז'/כסלו/תשפ"א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B2CAE54-14EA-461C-AB61-EDAA0F169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C6E9243-C7D3-4B0D-B31C-461BD01E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9836-4E70-4221-B148-45CF2FFB7B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1620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E5B7D9D3-7405-45DD-BCCB-01341E5AB8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D88155C-8B88-49EA-AF4B-05D9F27269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354A918-06D8-46A2-BF8F-33716DE20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3E26-03D9-4359-9DF7-564DCE4A7A09}" type="datetimeFigureOut">
              <a:rPr lang="he-IL" smtClean="0"/>
              <a:t>ז'/כסלו/תשפ"א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C4AA618-35D8-426F-B9F0-2F12D590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29DA2B9-1AED-4801-BE99-BCC4259E7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9836-4E70-4221-B148-45CF2FFB7B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098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725043A-0FE9-4283-8658-5B78D630E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8467555-7AC5-456B-B6EF-B4937A498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CCDD672-D146-4A15-A3FB-A5105CF8D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3E26-03D9-4359-9DF7-564DCE4A7A09}" type="datetimeFigureOut">
              <a:rPr lang="he-IL" smtClean="0"/>
              <a:t>ז'/כסלו/תשפ"א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120F5BB-5085-40B6-AF9F-AE4C17A21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15D905A-401E-4619-9FB2-2CD1A887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9836-4E70-4221-B148-45CF2FFB7B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5813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5527F8-95E6-48E1-96DA-D56FC4EC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B9F9EB4-0865-4347-A843-03228086F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A3D83B0-C8BD-4AB0-B43B-0C553D9D9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3E26-03D9-4359-9DF7-564DCE4A7A09}" type="datetimeFigureOut">
              <a:rPr lang="he-IL" smtClean="0"/>
              <a:t>ז'/כסלו/תשפ"א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77C246E-76A1-4785-A87C-EFD3A79CC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C165E1B-C526-4EE3-82C8-916B7E8A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9836-4E70-4221-B148-45CF2FFB7B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982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A75CE4E-3E8D-4851-B2BA-4E175D698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0A7403A-2D1E-4FCD-B35B-7DE3A98BD3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766AF63-3247-40F4-97D2-C586FD4C3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B4A9423-8C7A-4022-A8FB-E3D55AB1C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3E26-03D9-4359-9DF7-564DCE4A7A09}" type="datetimeFigureOut">
              <a:rPr lang="he-IL" smtClean="0"/>
              <a:t>ז'/כסלו/תשפ"א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F249B2A-5F46-4D6D-9B32-01AFD2073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CDE6F0A-AF0E-46E4-B9F2-E159C529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9836-4E70-4221-B148-45CF2FFB7B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7441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6F28A9-324A-43F8-885D-A728FF964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DEAA461-7093-4175-879A-95B34B3F9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CDDCC2-E6E9-4E66-AFF6-EDC18F18B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17F92CB-1C23-48D0-9711-569E6AC5A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D70C845A-CBA8-4388-A1E5-45DCB247B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F925C031-DC3D-4C49-8C0B-E397D0006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3E26-03D9-4359-9DF7-564DCE4A7A09}" type="datetimeFigureOut">
              <a:rPr lang="he-IL" smtClean="0"/>
              <a:t>ז'/כסלו/תשפ"א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4D01FB41-F98D-4FD8-AD82-B7C93440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E1AD99A-683E-4691-B1D5-BF2D15C3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9836-4E70-4221-B148-45CF2FFB7B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7105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9D90981-355D-47C1-979E-132B618E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BF1AF537-0B8A-408A-9533-0655C20C3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3E26-03D9-4359-9DF7-564DCE4A7A09}" type="datetimeFigureOut">
              <a:rPr lang="he-IL" smtClean="0"/>
              <a:t>ז'/כסלו/תשפ"א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0F104C25-EA6A-42B5-B3C5-50C0AC147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4AE61BB-F475-43F7-BAC1-AFAA74FE2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9836-4E70-4221-B148-45CF2FFB7B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9557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E35210FE-F55E-4C47-9B7E-5E4E6F333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3E26-03D9-4359-9DF7-564DCE4A7A09}" type="datetimeFigureOut">
              <a:rPr lang="he-IL" smtClean="0"/>
              <a:t>ז'/כסלו/תשפ"א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6F4AC5F7-2A79-4373-9141-47A1D12C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C7F79809-5BA1-4C24-BAE1-EE23958D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9836-4E70-4221-B148-45CF2FFB7B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760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E160C55-D61C-4B3A-BCF5-59D86D2F7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432E3F9-3199-4982-BF45-A9D373064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64BE541-9B93-44B2-8A60-C0F9395D9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F937183-C395-4A0F-A6D1-1BB0A90C3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3E26-03D9-4359-9DF7-564DCE4A7A09}" type="datetimeFigureOut">
              <a:rPr lang="he-IL" smtClean="0"/>
              <a:t>ז'/כסלו/תשפ"א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05B705D-1575-41DD-92D3-B0FA9F719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3BA5F11E-0122-495E-BD73-02CF11D1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9836-4E70-4221-B148-45CF2FFB7B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8379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3F69A71-4675-485A-B930-D669C5C0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B0C67FD3-EE77-4FEE-9962-9B230A105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15BC033-D95E-4254-8C57-01233F037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375CC6B6-885B-4307-8E02-667BC56C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93E26-03D9-4359-9DF7-564DCE4A7A09}" type="datetimeFigureOut">
              <a:rPr lang="he-IL" smtClean="0"/>
              <a:t>ז'/כסלו/תשפ"א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0718EAF-0D76-4B1B-8600-91F10F6A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900DCA2-5C7A-419F-963F-06A7D9BD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F9836-4E70-4221-B148-45CF2FFB7B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7766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DF2D7AC8-1142-4613-8C4A-40893AA2A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E5267CD-1892-402A-A297-87264961E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6771FFE-C198-4760-92BD-AC371BDCA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93E26-03D9-4359-9DF7-564DCE4A7A09}" type="datetimeFigureOut">
              <a:rPr lang="he-IL" smtClean="0"/>
              <a:t>ז'/כסלו/תשפ"א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3109F2B-DC5B-40A8-BEB1-EE5A88300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009AD12-DAC8-46D5-833B-934FEA418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F9836-4E70-4221-B148-45CF2FFB7BC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277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2C433A3-A6F3-41CF-B5E8-BD9F7E012263}"/>
              </a:ext>
            </a:extLst>
          </p:cNvPr>
          <p:cNvSpPr txBox="1">
            <a:spLocks/>
          </p:cNvSpPr>
          <p:nvPr/>
        </p:nvSpPr>
        <p:spPr>
          <a:xfrm>
            <a:off x="1524000" y="221060"/>
            <a:ext cx="9144000" cy="693440"/>
          </a:xfrm>
          <a:prstGeom prst="rect">
            <a:avLst/>
          </a:prstGeom>
        </p:spPr>
        <p:txBody>
          <a:bodyPr/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פיתוח אזור תעשייה מזרחי – קריית גת</a:t>
            </a:r>
          </a:p>
          <a:p>
            <a:pPr marL="0" indent="0" algn="ctr">
              <a:buNone/>
            </a:pPr>
            <a:r>
              <a:rPr lang="he-IL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מכרז עבודות עפר</a:t>
            </a:r>
          </a:p>
          <a:p>
            <a:pPr marL="0" indent="0" algn="ctr">
              <a:buNone/>
            </a:pPr>
            <a:r>
              <a:rPr lang="he-IL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סיור קבלנים</a:t>
            </a:r>
          </a:p>
        </p:txBody>
      </p:sp>
      <p:pic>
        <p:nvPicPr>
          <p:cNvPr id="1026" name="תמונה 15" descr="new logo">
            <a:extLst>
              <a:ext uri="{FF2B5EF4-FFF2-40B4-BE49-F238E27FC236}">
                <a16:creationId xmlns:a16="http://schemas.microsoft.com/office/drawing/2014/main" id="{A17F2905-EE80-4992-8F27-D1D290EEA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448" y="5952713"/>
            <a:ext cx="282892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1BF6649-2CD7-44D0-B5B6-C568A6E86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27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D9084B-8741-4516-BD59-E35502D25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470" y="1061652"/>
            <a:ext cx="27815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1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            </a:t>
            </a:r>
            <a:endParaRPr lang="he-IL" alt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3C5BD5-8B89-4926-9D1F-C69D838C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3270" y="17679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8" name="Picture 18" descr="A picture containing circuit, electronics&#10;&#10;Description automatically generated">
            <a:extLst>
              <a:ext uri="{FF2B5EF4-FFF2-40B4-BE49-F238E27FC236}">
                <a16:creationId xmlns:a16="http://schemas.microsoft.com/office/drawing/2014/main" id="{DF55FD20-75D1-4A26-9F32-FF7B5BD748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768" r="1545" b="1995"/>
          <a:stretch/>
        </p:blipFill>
        <p:spPr>
          <a:xfrm>
            <a:off x="3323199" y="2448879"/>
            <a:ext cx="5627424" cy="334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7784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0F5535A-443A-4827-8AB6-FDC72E865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תכולת עבודה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E6DF0C6-5D1C-44CE-BC3D-9E12A20DF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כבישים לחפירה ומילוי, כולל החלפות קרקע.</a:t>
            </a:r>
          </a:p>
          <a:p>
            <a:r>
              <a:rPr lang="he-IL" dirty="0"/>
              <a:t>כריתת והעתקת עצים.</a:t>
            </a:r>
          </a:p>
          <a:p>
            <a:r>
              <a:rPr lang="he-IL" dirty="0"/>
              <a:t>הסדרת והטיית נחל, כולל עבודת סלעים בעלת אופי מיוחד.</a:t>
            </a:r>
          </a:p>
          <a:p>
            <a:r>
              <a:rPr lang="he-IL" dirty="0"/>
              <a:t>מילוי עודפי עפר בהידוק במגרשים.</a:t>
            </a:r>
          </a:p>
        </p:txBody>
      </p:sp>
    </p:spTree>
    <p:extLst>
      <p:ext uri="{BB962C8B-B14F-4D97-AF65-F5344CB8AC3E}">
        <p14:creationId xmlns:p14="http://schemas.microsoft.com/office/powerpoint/2010/main" val="330611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9204295-06FE-4A7A-A7A4-C9DECBED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דגשים לפרויקט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FB5F217-EB3E-4F1D-9E3D-8A42203AB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741"/>
            <a:ext cx="10515600" cy="4608222"/>
          </a:xfrm>
        </p:spPr>
        <p:txBody>
          <a:bodyPr>
            <a:normAutofit fontScale="85000" lnSpcReduction="20000"/>
          </a:bodyPr>
          <a:lstStyle/>
          <a:p>
            <a:r>
              <a:rPr lang="he-IL" dirty="0"/>
              <a:t>יש ללמוד היטב את החומר ולקרוא היטב את החוזה.</a:t>
            </a:r>
          </a:p>
          <a:p>
            <a:r>
              <a:rPr lang="he-IL" dirty="0"/>
              <a:t>לשים לב לכל המסמכים והעדכונים המועלים לאתר. הם חלק אינטגרלי מהחוזה והתנאים הכלליים.</a:t>
            </a:r>
          </a:p>
          <a:p>
            <a:r>
              <a:rPr lang="he-IL" dirty="0"/>
              <a:t>על-מנת לגשת למכרז יש לקנות את מסמכי המכרז ולהגישם חתומים. יש לפעול בהתאם לסעיף 13 בחוזה באופן ההגשה. את החוזה יש להגיש במעטפה כמפורט. את </a:t>
            </a:r>
            <a:r>
              <a:rPr lang="he-IL" dirty="0" err="1"/>
              <a:t>התכניות</a:t>
            </a:r>
            <a:r>
              <a:rPr lang="he-IL" dirty="0"/>
              <a:t> החתומות יש להגיש בארגז סגור היטב.</a:t>
            </a:r>
          </a:p>
          <a:p>
            <a:r>
              <a:rPr lang="he-IL" dirty="0"/>
              <a:t>יש להיערך לכך שייתכנו שינויים בין </a:t>
            </a:r>
            <a:r>
              <a:rPr lang="he-IL" dirty="0" err="1"/>
              <a:t>תכניות</a:t>
            </a:r>
            <a:r>
              <a:rPr lang="he-IL" dirty="0"/>
              <a:t> למכרז </a:t>
            </a:r>
            <a:r>
              <a:rPr lang="he-IL" dirty="0" err="1"/>
              <a:t>לתכניות</a:t>
            </a:r>
            <a:r>
              <a:rPr lang="he-IL" dirty="0"/>
              <a:t> לביצוע.</a:t>
            </a:r>
          </a:p>
          <a:p>
            <a:r>
              <a:rPr lang="he-IL" dirty="0"/>
              <a:t>יש לשים לב </a:t>
            </a:r>
            <a:r>
              <a:rPr lang="he-IL" dirty="0" err="1"/>
              <a:t>ללו"ז</a:t>
            </a:r>
            <a:r>
              <a:rPr lang="he-IL" dirty="0"/>
              <a:t> של הפרויקט. מחולק לשני שלבים.</a:t>
            </a:r>
          </a:p>
          <a:p>
            <a:r>
              <a:rPr lang="he-IL" dirty="0"/>
              <a:t>יש להיערך לתחילת עבודה בחורף.</a:t>
            </a:r>
          </a:p>
          <a:p>
            <a:r>
              <a:rPr lang="he-IL" dirty="0"/>
              <a:t>מכרז הנחה – הנחה אחידה למבנים 1-3. הנחה נפרדת למבנה 4 עקב אופי העבודה המיוחד.</a:t>
            </a:r>
          </a:p>
          <a:p>
            <a:r>
              <a:rPr lang="he-IL" dirty="0"/>
              <a:t>במסמכי המכרז מופיע בטעות מוא"ז לכיש. יש להתייחס ולשנות למוא"ז שפיר.</a:t>
            </a:r>
          </a:p>
          <a:p>
            <a:r>
              <a:rPr lang="he-IL" dirty="0"/>
              <a:t>יש להיערך לעבודה עם קבלן נוסף במקביל.</a:t>
            </a:r>
          </a:p>
          <a:p>
            <a:endParaRPr lang="he-IL" dirty="0"/>
          </a:p>
          <a:p>
            <a:endParaRPr lang="he-IL" dirty="0"/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50670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E6D58CD-9595-4797-A12D-B53848F6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992" y="314791"/>
            <a:ext cx="3234654" cy="1325563"/>
          </a:xfrm>
        </p:spPr>
        <p:txBody>
          <a:bodyPr>
            <a:normAutofit fontScale="90000"/>
          </a:bodyPr>
          <a:lstStyle/>
          <a:p>
            <a:r>
              <a:rPr lang="he-IL" dirty="0"/>
              <a:t>לו"ז למכרז</a:t>
            </a:r>
            <a:br>
              <a:rPr lang="he-IL" dirty="0"/>
            </a:br>
            <a:r>
              <a:rPr lang="he-IL" sz="2400" dirty="0"/>
              <a:t>הגשה עד 13/12 בשעה 14:00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3A418FAD-4AB0-42B6-A790-256536F1C6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6998694"/>
              </p:ext>
            </p:extLst>
          </p:nvPr>
        </p:nvGraphicFramePr>
        <p:xfrm>
          <a:off x="1129782" y="130628"/>
          <a:ext cx="6884127" cy="6727356"/>
        </p:xfrm>
        <a:graphic>
          <a:graphicData uri="http://schemas.openxmlformats.org/drawingml/2006/table">
            <a:tbl>
              <a:tblPr rtl="1"/>
              <a:tblGrid>
                <a:gridCol w="4202610">
                  <a:extLst>
                    <a:ext uri="{9D8B030D-6E8A-4147-A177-3AD203B41FA5}">
                      <a16:colId xmlns:a16="http://schemas.microsoft.com/office/drawing/2014/main" val="3903800396"/>
                    </a:ext>
                  </a:extLst>
                </a:gridCol>
                <a:gridCol w="831113">
                  <a:extLst>
                    <a:ext uri="{9D8B030D-6E8A-4147-A177-3AD203B41FA5}">
                      <a16:colId xmlns:a16="http://schemas.microsoft.com/office/drawing/2014/main" val="2064639414"/>
                    </a:ext>
                  </a:extLst>
                </a:gridCol>
                <a:gridCol w="925202">
                  <a:extLst>
                    <a:ext uri="{9D8B030D-6E8A-4147-A177-3AD203B41FA5}">
                      <a16:colId xmlns:a16="http://schemas.microsoft.com/office/drawing/2014/main" val="1200229150"/>
                    </a:ext>
                  </a:extLst>
                </a:gridCol>
                <a:gridCol w="925202">
                  <a:extLst>
                    <a:ext uri="{9D8B030D-6E8A-4147-A177-3AD203B41FA5}">
                      <a16:colId xmlns:a16="http://schemas.microsoft.com/office/drawing/2014/main" val="3988796160"/>
                    </a:ext>
                  </a:extLst>
                </a:gridCol>
              </a:tblGrid>
              <a:tr h="186871"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שם פעילות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משך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התחלה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he-I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סיום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693309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עבודות עפר ופיתוח כולל הסדרת נחל -פארק תעשיה י.ש גת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288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03/01/2021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08/02/2022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780669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צו התחלת עבודה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יום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03/01/2021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03/01/2021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498000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אבן דרך 1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03/02/2021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26/04/2021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403410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חפירת כביש 1 ומילוי מגרשים /סילוק החומר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03/02/2021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10/03/2021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683977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חפירת כביש 7 ומילוי מגרשים/סילוק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11/03/2021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30/03/2021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913194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חפירת כביש 14 ומילוי מגרשים/סילוק החומר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31/03/2021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26/04/2021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884781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אבן דרך 2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27/04/2021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08/08/2021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000348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חפירת כביש 15 ומילוי מגרשים/סיללוק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27/04/2021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30/05/2021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7327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חפירת כביש 2 ומילוי במגרשים/פינוי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31/05/2021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08/08/2021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8879695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אבן דרך3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09/08/2021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10/11/2021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8111320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חפירת כביש 5 ומילוי מגרשים /סילוק החומר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09/08/2021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12/08/2021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382955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חפירת כביש 6 ומילוי מגרשים /סילוק החומר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15/08/2021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30/09/2021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843205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חפירת כביש 8 ומילוי מגרשים /סילוק החומר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03/10/2021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04/10/2021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332222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חפירת כביש 9 ומילוי מגרשים /סילוק החומר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05/10/2021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19/10/2021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88252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חפירת כביש 10 ומילוי מגרשים /סילוק החומר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20/10/2021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26/10/2021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637406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חפירת כביש 13 ומילוי מגרשים /סילוק החומר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27/10/2021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10/11/2021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62616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אבן דרך 4 חפירה והסדרת הנחל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03/02/2021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13/07/2021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5421977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חפירה בחתכים 39-62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03/02/2021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17/05/2021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90513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חפירה בחתכים 63-117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18/05/2021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16/06/2021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059226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חפירה בחתכים 0-38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17/06/2021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13/07/2021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9620193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אבן דרך 5 -מילוי מובא לכבישים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11/03/2021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06/12/2021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4667368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מילוי מובא להחלפת קרקע כביש 1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11/03/2021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09/05/2021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696931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מילוי מובא להחלפת קרקע כביש 7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31/03/2021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13/04/2021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70098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מילוי מובא להחלפת קרקע כביש 14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27/04/2021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13/07/2021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6787718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מילוי מובא להחלפת קרקע כביש 15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14/07/2021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12/08/2021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295501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מילוי מובא להחלפת קרקע כביש 2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15/08/2021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06/12/2021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240140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מילוי מובא להחלפת קרקע כביש 5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15/08/2021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18/08/2021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188199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מילוי מובא להחלפת קרקע כביש 6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03/10/2021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13/10/2021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182505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מילוי מובא להחלפת קרקע כביש 8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14/10/2021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26/10/2021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944862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מילוי מובא להחלפת קרקע כביש 9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27/10/2021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07/11/2021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992291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מילוי מובא להחלפת קרקע כביש 10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08/11/2021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29/11/2021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995927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מילוי מובא להחלפת קרקע כביש 13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30/11/2021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06/12/2021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3710153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אבן דרך 6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14/07/2021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08/02/2022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871284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הסדרה של הנחל והכנה להנחת הסלעים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14/07/2021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05/10/2021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157922"/>
                  </a:ext>
                </a:extLst>
              </a:tr>
              <a:tr h="186871"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הובלת סלעים והסדרת הנחל </a:t>
                      </a:r>
                    </a:p>
                  </a:txBody>
                  <a:tcPr marL="5243" marR="5243" marT="524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ימים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06/10/2021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e-I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08/02/2022</a:t>
                      </a:r>
                    </a:p>
                  </a:txBody>
                  <a:tcPr marL="5243" marR="5243" marT="52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633538"/>
                  </a:ext>
                </a:extLst>
              </a:tr>
            </a:tbl>
          </a:graphicData>
        </a:graphic>
      </p:graphicFrame>
      <p:sp>
        <p:nvSpPr>
          <p:cNvPr id="5" name="כותרת 1">
            <a:extLst>
              <a:ext uri="{FF2B5EF4-FFF2-40B4-BE49-F238E27FC236}">
                <a16:creationId xmlns:a16="http://schemas.microsoft.com/office/drawing/2014/main" id="{EA81EA4D-1600-4ADD-A1FD-90FF2D9600DD}"/>
              </a:ext>
            </a:extLst>
          </p:cNvPr>
          <p:cNvSpPr txBox="1">
            <a:spLocks/>
          </p:cNvSpPr>
          <p:nvPr/>
        </p:nvSpPr>
        <p:spPr>
          <a:xfrm>
            <a:off x="8574946" y="2346324"/>
            <a:ext cx="3048699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/>
              <a:t>לו"ז לביצוע</a:t>
            </a:r>
            <a:br>
              <a:rPr lang="he-IL" dirty="0"/>
            </a:br>
            <a:r>
              <a:rPr lang="he-IL" sz="2200" dirty="0"/>
              <a:t>מסמך מס' 12</a:t>
            </a:r>
          </a:p>
        </p:txBody>
      </p:sp>
    </p:spTree>
    <p:extLst>
      <p:ext uri="{BB962C8B-B14F-4D97-AF65-F5344CB8AC3E}">
        <p14:creationId xmlns:p14="http://schemas.microsoft.com/office/powerpoint/2010/main" val="3655275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BB3D21A-35C5-4464-A09D-A6482E48B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מפת התמצאות</a:t>
            </a:r>
          </a:p>
        </p:txBody>
      </p:sp>
      <p:pic>
        <p:nvPicPr>
          <p:cNvPr id="5" name="מציין מיקום תוכן 4" descr="תמונה שמכילה מפה&#10;&#10;התיאור נוצר באופן אוטומטי">
            <a:extLst>
              <a:ext uri="{FF2B5EF4-FFF2-40B4-BE49-F238E27FC236}">
                <a16:creationId xmlns:a16="http://schemas.microsoft.com/office/drawing/2014/main" id="{1A83DEEC-0AF3-4DA9-950A-853823646A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1" t="15755" r="35018" b="1568"/>
          <a:stretch/>
        </p:blipFill>
        <p:spPr>
          <a:xfrm>
            <a:off x="838200" y="128632"/>
            <a:ext cx="5033206" cy="6600736"/>
          </a:xfrm>
        </p:spPr>
      </p:pic>
    </p:spTree>
    <p:extLst>
      <p:ext uri="{BB962C8B-B14F-4D97-AF65-F5344CB8AC3E}">
        <p14:creationId xmlns:p14="http://schemas.microsoft.com/office/powerpoint/2010/main" val="161803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8DFC53-6F99-4A96-B8B5-FEB7BE2F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דגשים של המתכננים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2DC6C3E-59D6-4157-B6EE-C2642FB44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מתכנן כבישים:</a:t>
            </a:r>
          </a:p>
          <a:p>
            <a:pPr algn="r" rtl="1"/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עבודות עפר בכבישים יבוצעו עד תחתית מבנה כביש, כולל החלפת קרקע.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/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העבודה בשלב א תבוצע בשלבים לפי הנחיית מנהל </a:t>
            </a:r>
            <a:r>
              <a:rPr lang="he-IL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פרוייקט</a:t>
            </a:r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/מפקח. בשלב ראשון (תקופת הגשמים) תבוצע חפירה בשטחי הדרכים.  בשלב שני יושלמו החלפת קרקע ועבודות מילוי בכבישים.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/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עבודות מילוי בכבישים ובמגרשים הצמודים יבוצעו במקביל, במדרגות מילוי של 1 מ', בסוללת הכביש ובמגרש הצמוד. בהתאם לפרט.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 rtl="1"/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לאורך מגרשים בהם לא יבוצע מילוי תבוצע כתף עפר, בהתאם לפרט.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he-IL" dirty="0"/>
              <a:t>אדריכל נוף:</a:t>
            </a:r>
          </a:p>
          <a:p>
            <a:r>
              <a:rPr lang="he-I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יש לשים לב שהעבודה כוללת העתקת </a:t>
            </a:r>
            <a:r>
              <a:rPr lang="he-IL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עצים מרובה.</a:t>
            </a:r>
            <a:endParaRPr lang="he-IL" sz="1800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0969705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679</Words>
  <Application>Microsoft Office PowerPoint</Application>
  <PresentationFormat>מסך רחב</PresentationFormat>
  <Paragraphs>175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תכולת עבודה</vt:lpstr>
      <vt:lpstr>דגשים לפרויקט</vt:lpstr>
      <vt:lpstr>לו"ז למכרז הגשה עד 13/12 בשעה 14:00</vt:lpstr>
      <vt:lpstr>מפת התמצאות</vt:lpstr>
      <vt:lpstr>דגשים של המתכננים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תבע מזרחית – א.ת. קרית גת סיור קבלנים</dc:title>
  <dc:creator>סער כהן</dc:creator>
  <cp:lastModifiedBy>סער כהן</cp:lastModifiedBy>
  <cp:revision>7</cp:revision>
  <dcterms:created xsi:type="dcterms:W3CDTF">2020-11-22T15:54:37Z</dcterms:created>
  <dcterms:modified xsi:type="dcterms:W3CDTF">2020-11-23T11:47:23Z</dcterms:modified>
</cp:coreProperties>
</file>